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5"/>
  </p:notesMasterIdLst>
  <p:sldIdLst>
    <p:sldId id="318" r:id="rId2"/>
    <p:sldId id="300" r:id="rId3"/>
    <p:sldId id="287" r:id="rId4"/>
    <p:sldId id="356" r:id="rId5"/>
    <p:sldId id="360" r:id="rId6"/>
    <p:sldId id="361" r:id="rId7"/>
    <p:sldId id="357" r:id="rId8"/>
    <p:sldId id="362" r:id="rId9"/>
    <p:sldId id="363" r:id="rId10"/>
    <p:sldId id="304" r:id="rId11"/>
    <p:sldId id="320" r:id="rId12"/>
    <p:sldId id="321" r:id="rId13"/>
    <p:sldId id="305" r:id="rId14"/>
    <p:sldId id="333" r:id="rId15"/>
    <p:sldId id="281" r:id="rId16"/>
    <p:sldId id="342" r:id="rId17"/>
    <p:sldId id="343" r:id="rId18"/>
    <p:sldId id="344" r:id="rId19"/>
    <p:sldId id="345" r:id="rId20"/>
    <p:sldId id="346" r:id="rId21"/>
    <p:sldId id="347" r:id="rId22"/>
    <p:sldId id="348" r:id="rId23"/>
    <p:sldId id="349" r:id="rId24"/>
    <p:sldId id="350" r:id="rId25"/>
    <p:sldId id="351" r:id="rId26"/>
    <p:sldId id="352" r:id="rId27"/>
    <p:sldId id="353" r:id="rId28"/>
    <p:sldId id="354" r:id="rId29"/>
    <p:sldId id="299" r:id="rId30"/>
    <p:sldId id="301" r:id="rId31"/>
    <p:sldId id="302" r:id="rId32"/>
    <p:sldId id="340" r:id="rId33"/>
    <p:sldId id="322" r:id="rId34"/>
    <p:sldId id="328" r:id="rId35"/>
    <p:sldId id="329" r:id="rId36"/>
    <p:sldId id="330" r:id="rId37"/>
    <p:sldId id="331" r:id="rId38"/>
    <p:sldId id="307" r:id="rId39"/>
    <p:sldId id="324" r:id="rId40"/>
    <p:sldId id="325" r:id="rId41"/>
    <p:sldId id="326" r:id="rId42"/>
    <p:sldId id="327" r:id="rId43"/>
    <p:sldId id="341" r:id="rId4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7">
          <p15:clr>
            <a:srgbClr val="A4A3A4"/>
          </p15:clr>
        </p15:guide>
        <p15:guide id="2" pos="383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9E3EE"/>
    <a:srgbClr val="B8189A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:hp="http://schemas.haansoft.com/office/presentation/8.0" xmlns:dsp="http://schemas.microsoft.com/office/drawing/2008/diagram" xmlns:dgm="http://schemas.openxmlformats.org/drawingml/2006/diagram" xmlns:c="http://schemas.openxmlformats.org/drawingml/2006/chart" xmlns="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밝은 스타일 2 - 강조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125" autoAdjust="0"/>
    <p:restoredTop sz="91304" autoAdjust="0"/>
  </p:normalViewPr>
  <p:slideViewPr>
    <p:cSldViewPr snapToGrid="0">
      <p:cViewPr varScale="1">
        <p:scale>
          <a:sx n="104" d="100"/>
          <a:sy n="104" d="100"/>
        </p:scale>
        <p:origin x="1266" y="102"/>
      </p:cViewPr>
      <p:guideLst>
        <p:guide orient="horz" pos="2157"/>
        <p:guide pos="3837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lvl="0"/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lvl="0"/>
            <a:fld id="{E2B2BC9D-A816-4D0A-858B-1D023B3A8ACA}" type="datetime1">
              <a:rPr lang="ko-KR" altLang="en-US" smtClean="0"/>
              <a:pPr lvl="0"/>
              <a:t>2024-08-27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lvl="0"/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lvl="0"/>
            <a:fld id="{09F4262C-968C-4EE9-8164-CE16364706B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559119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09F4262C-968C-4EE9-8164-CE16364706B3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79773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09F4262C-968C-4EE9-8164-CE16364706B3}" type="slidenum">
              <a:rPr lang="ko-KR" altLang="en-US" smtClean="0"/>
              <a:pPr lvl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94859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09F4262C-968C-4EE9-8164-CE16364706B3}" type="slidenum">
              <a:rPr lang="ko-KR" altLang="en-US" smtClean="0"/>
              <a:pPr lvl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77300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09F4262C-968C-4EE9-8164-CE16364706B3}" type="slidenum">
              <a:rPr lang="ko-KR" altLang="en-US" smtClean="0"/>
              <a:pPr lvl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96342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09F4262C-968C-4EE9-8164-CE16364706B3}" type="slidenum">
              <a:rPr lang="ko-KR" altLang="en-US" smtClean="0"/>
              <a:pPr lvl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7138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09F4262C-968C-4EE9-8164-CE16364706B3}" type="slidenum">
              <a:rPr lang="ko-KR" altLang="en-US" smtClean="0"/>
              <a:pPr lvl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32186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09F4262C-968C-4EE9-8164-CE16364706B3}" type="slidenum">
              <a:rPr lang="ko-KR" altLang="en-US" smtClean="0"/>
              <a:pPr lvl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67161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09F4262C-968C-4EE9-8164-CE16364706B3}" type="slidenum">
              <a:rPr lang="ko-KR" altLang="en-US" smtClean="0"/>
              <a:pPr lvl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98433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09F4262C-968C-4EE9-8164-CE16364706B3}" type="slidenum">
              <a:rPr lang="ko-KR" altLang="en-US" smtClean="0"/>
              <a:pPr lvl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59015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09F4262C-968C-4EE9-8164-CE16364706B3}" type="slidenum">
              <a:rPr lang="ko-KR" altLang="en-US" smtClean="0"/>
              <a:pPr lvl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21081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09F4262C-968C-4EE9-8164-CE16364706B3}" type="slidenum">
              <a:rPr lang="ko-KR" altLang="en-US" smtClean="0"/>
              <a:pPr lvl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75309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09F4262C-968C-4EE9-8164-CE16364706B3}" type="slidenum">
              <a:rPr lang="ko-KR" altLang="en-US" smtClean="0"/>
              <a:pPr lvl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34420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09D7B5-541E-7EA4-2431-8F78BE04BA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33CA37B-C57C-098A-32EB-B2AFE1A283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A2C6C70-62B1-7B5C-EBE7-FE4A7230F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7A746-2308-4D9D-AAD0-07174381C9E7}" type="datetimeFigureOut">
              <a:rPr lang="ko-KR" altLang="en-US" smtClean="0"/>
              <a:t>2024-08-27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85359D5-8CDC-CD84-065C-5658FDD79F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8DFC78A-403C-04FF-6E6F-FAD93BF31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9812158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E6FB79-9392-6620-A1A7-5C9257509C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0056621-A6ED-CE76-E36C-21B0BF8C8E5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B40BDA1-F941-F919-DF16-114F90736C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BF2FD7F-4A8F-8583-CDF1-458E307207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7A746-2308-4D9D-AAD0-07174381C9E7}" type="datetimeFigureOut">
              <a:rPr lang="ko-KR" altLang="en-US" smtClean="0"/>
              <a:t>2024-08-27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9E341BB-A4D1-E575-081E-C0DBBF451A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414BDB8-8D99-582A-259E-83FFD8BBD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7762369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2F709F-0FD5-4D19-F5E1-17AF533AD1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6BA15A8-A6E8-4AC9-BAB4-B22535C69C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CA33A22-96FB-212B-BBE7-8267D70CCF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7A746-2308-4D9D-AAD0-07174381C9E7}" type="datetimeFigureOut">
              <a:rPr lang="ko-KR" altLang="en-US" smtClean="0"/>
              <a:t>2024-08-27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0DC0052-27D3-7155-AD41-80B272AF7C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BC09F5A-D05F-F996-192E-E9C5AE415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4772722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0A71C72-D2CC-EF51-F0BF-5B912D63C70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7FD075A-535D-8797-9AAA-9EC2504111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24691C4-D111-0993-1412-8842E9FA81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7A746-2308-4D9D-AAD0-07174381C9E7}" type="datetimeFigureOut">
              <a:rPr lang="ko-KR" altLang="en-US" smtClean="0"/>
              <a:t>2024-08-27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2039303-D678-E2D3-F493-D7602E436A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1E01475-F44F-AEC7-9C73-2DC7A6B51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8442097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빈화면+상세설명" userDrawn="1">
  <p:cSld name="빈화면+상세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" name="Google Shape;24;p46"/>
          <p:cNvGraphicFramePr/>
          <p:nvPr/>
        </p:nvGraphicFramePr>
        <p:xfrm>
          <a:off x="8956086" y="393703"/>
          <a:ext cx="3117375" cy="6392868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117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39286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+mn-ea"/>
                        <a:buNone/>
                        <a:defRPr/>
                      </a:pPr>
                      <a:endParaRPr sz="1000" b="1" i="0" u="none" strike="noStrike" cap="none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1925" marR="121925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5" name="Google Shape;25;p46"/>
          <p:cNvGraphicFramePr/>
          <p:nvPr/>
        </p:nvGraphicFramePr>
        <p:xfrm>
          <a:off x="93140" y="393705"/>
          <a:ext cx="8799108" cy="6392868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87991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39286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+mn-ea"/>
                        <a:buNone/>
                        <a:defRPr/>
                      </a:pPr>
                      <a:endParaRPr sz="1000" b="1" i="0" u="none" strike="noStrike" cap="none">
                        <a:solidFill>
                          <a:schemeClr val="dk1"/>
                        </a:solidFill>
                        <a:latin typeface="+mj-ea"/>
                        <a:ea typeface="+mj-ea"/>
                      </a:endParaRPr>
                    </a:p>
                  </a:txBody>
                  <a:tcPr marL="121925" marR="121925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6" name="Google Shape;26;p46"/>
          <p:cNvGraphicFramePr/>
          <p:nvPr/>
        </p:nvGraphicFramePr>
        <p:xfrm>
          <a:off x="95025" y="71427"/>
          <a:ext cx="8797224" cy="246069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2248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140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2484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3348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4606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+mn-lt"/>
                        <a:buNone/>
                        <a:defRPr/>
                      </a:pPr>
                      <a:r>
                        <a:rPr lang="ko-KR" altLang="en-US" sz="900" b="1" i="0" u="none" strike="noStrike" cap="none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작업</a:t>
                      </a:r>
                      <a:r>
                        <a:rPr lang="en-US" sz="900" b="1" i="0" u="none" strike="noStrike" cap="none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명</a:t>
                      </a:r>
                      <a:endParaRPr sz="1200" u="none" strike="noStrike" cap="none"/>
                    </a:p>
                  </a:txBody>
                  <a:tcPr marL="121925" marR="121925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+mn-lt"/>
                        <a:buNone/>
                        <a:defRPr/>
                      </a:pPr>
                      <a:endParaRPr sz="900" b="0" i="0" u="none" strike="noStrike" cap="none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1925" marR="121925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+mn-lt"/>
                        <a:buNone/>
                        <a:defRPr/>
                      </a:pPr>
                      <a:r>
                        <a:rPr lang="ko-KR" altLang="en-US" sz="900" b="1" i="0" u="none" strike="noStrike" cap="none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분류</a:t>
                      </a:r>
                      <a:endParaRPr sz="900" b="1" i="0" u="none" strike="noStrike" cap="none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1925" marR="121925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+mn-ea"/>
                        <a:buNone/>
                        <a:defRPr/>
                      </a:pPr>
                      <a:endParaRPr sz="900" b="0" i="0" u="none" strike="noStrike" cap="none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1925" marR="121925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7" name="Google Shape;27;p46"/>
          <p:cNvGraphicFramePr/>
          <p:nvPr/>
        </p:nvGraphicFramePr>
        <p:xfrm>
          <a:off x="8956114" y="63502"/>
          <a:ext cx="3117375" cy="246069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5595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578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606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+mn-lt"/>
                        <a:buNone/>
                        <a:defRPr/>
                      </a:pPr>
                      <a:r>
                        <a:rPr lang="ko-KR" altLang="en-US" sz="800" b="1" i="0" u="none" strike="noStrike" cap="none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화면</a:t>
                      </a:r>
                      <a:r>
                        <a:rPr lang="en-US" altLang="ko-KR" sz="800" b="1" i="0" u="none" strike="noStrike" cap="none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ID</a:t>
                      </a:r>
                      <a:endParaRPr sz="1200" u="none" strike="noStrike" cap="none"/>
                    </a:p>
                  </a:txBody>
                  <a:tcPr marL="121925" marR="121925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+mn-ea"/>
                        <a:buNone/>
                        <a:defRPr/>
                      </a:pPr>
                      <a:endParaRPr sz="800" b="0" i="0" u="none" strike="noStrike" cap="none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1925" marR="121925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7976635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E4031E-E641-C4CA-21C9-7A1FE93EBA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4C8EEE0-ED24-4DA2-9A98-817AA59C5A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248F566-AE9A-C6E1-99C3-3EA692C8EC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7A746-2308-4D9D-AAD0-07174381C9E7}" type="datetimeFigureOut">
              <a:rPr lang="ko-KR" altLang="en-US" smtClean="0"/>
              <a:t>2024-08-27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EC6F62E-2FBF-A364-D9CE-D70B60E256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416CE53-F12D-0023-C90C-249606728B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0793095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8DFEBF-AE13-21C4-B417-53C1912EC3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3C383D3-0DFC-3B16-AFD9-ED826B49D6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77E0C2-CA57-1569-4BB6-794AAE9FF4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7A746-2308-4D9D-AAD0-07174381C9E7}" type="datetimeFigureOut">
              <a:rPr lang="ko-KR" altLang="en-US" smtClean="0"/>
              <a:t>2024-08-27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1E2A88B-A6E2-FDD7-A876-FA2C7A1F15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D6CE3D9-A372-3E1C-8318-FD5849D3B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4182301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39459B-2F0C-11DA-17C7-CBC92F494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606E463-C691-C8B8-DA0F-39DE939C20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311B277-F030-EC73-A034-0956AEA09A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24020CB-4B74-3F91-6FE7-D42743DB11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7A746-2308-4D9D-AAD0-07174381C9E7}" type="datetimeFigureOut">
              <a:rPr lang="ko-KR" altLang="en-US" smtClean="0"/>
              <a:t>2024-08-27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A1C1C04-4D83-5A6B-660D-8D17C2593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263E102-AD39-A790-E46E-8FEDD3B18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5685334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19BC4F-AA18-765C-C0AE-9C7CE9923F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8C3D5F2-0493-000D-ACB2-EDC390AFE6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794222C-B029-A967-3A86-E3E4D143B3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530AE79-EA7B-3764-44E0-9C801DD5B8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F7B8E2F-2266-F42F-38F4-B46D694EAE3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01D2AC2-7CDC-D245-4827-8322C676EC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7A746-2308-4D9D-AAD0-07174381C9E7}" type="datetimeFigureOut">
              <a:rPr lang="ko-KR" altLang="en-US" smtClean="0"/>
              <a:t>2024-08-27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415EC7F-0464-AD0F-5B19-BDB80CAB00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01FC341-77CF-4D3F-158F-B91AD7C23D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1508896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C3CCDD-41F2-E828-F535-1D1310E35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15E5F0E-72FB-E641-00D1-527A9C807D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7A746-2308-4D9D-AAD0-07174381C9E7}" type="datetimeFigureOut">
              <a:rPr lang="ko-KR" altLang="en-US" smtClean="0"/>
              <a:t>2024-08-27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C450683-88B0-DFCB-D629-227A8F94F0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CD01974-FB93-1F53-CDAF-AC0793B7B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2311067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D4DF4E8-8A73-E2C8-978F-20062B952DBA}"/>
              </a:ext>
            </a:extLst>
          </p:cNvPr>
          <p:cNvSpPr txBox="1"/>
          <p:nvPr userDrawn="1"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C00000D-6716-6256-E191-88D9D98219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7A746-2308-4D9D-AAD0-07174381C9E7}" type="datetimeFigureOut">
              <a:rPr lang="ko-KR" altLang="en-US" smtClean="0"/>
              <a:t>2024-08-27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B4427CA-89C4-2B0E-67D9-1252E13F91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10A4040-0CE3-0F32-4BE3-66DA08724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9906595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D4DF4E8-8A73-E2C8-978F-20062B952DBA}"/>
              </a:ext>
            </a:extLst>
          </p:cNvPr>
          <p:cNvSpPr txBox="1"/>
          <p:nvPr userDrawn="1"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C00000D-6716-6256-E191-88D9D98219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7A746-2308-4D9D-AAD0-07174381C9E7}" type="datetimeFigureOut">
              <a:rPr lang="ko-KR" altLang="en-US" smtClean="0"/>
              <a:t>2024-08-27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B4427CA-89C4-2B0E-67D9-1252E13F91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10A4040-0CE3-0F32-4BE3-66DA08724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7998436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1D86FC-F761-4A6A-6C20-1CB915ABFE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7EE8658-6920-3C9E-00A3-3ACE837CFF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4B2EBC1-E24A-EFAA-E134-3525E75727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585FD1A-10F7-C603-E8EE-691FA5CCA9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7A746-2308-4D9D-AAD0-07174381C9E7}" type="datetimeFigureOut">
              <a:rPr lang="ko-KR" altLang="en-US" smtClean="0"/>
              <a:t>2024-08-27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6B3F40D-1E03-9A02-A3CA-38E2D8F38D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C28D190-5C5B-BC4B-9CCA-FE839D35E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475549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1AD6FF6-A1B0-1E23-9753-E1348B469E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711A424-84CF-9C90-DD87-9705BCD0E5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DCD9DDE-7AC9-BDBE-F57B-7130F5A2FF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67A746-2308-4D9D-AAD0-07174381C9E7}" type="datetimeFigureOut">
              <a:rPr lang="ko-KR" altLang="en-US" smtClean="0"/>
              <a:t>2024-08-27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4148121-D864-08AB-BAD3-63D9A030C6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AA563BA-8FB1-C9EA-A62E-56F70D261C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6F885F-BBA5-4FEF-9723-E4BF6E51B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74731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  <p:sldLayoutId id="2147483661" r:id="rId13"/>
  </p:sldLayoutIdLst>
  <p:transition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data.hira.or.kr/op/opc/selectOpenData.do?sno=11925&amp;publDataTpCd=&amp;searchCnd=ttl&amp;searchWrd=%EC%A0%84%EA%B5%AD&amp;pageIndex=1" TargetMode="External"/><Relationship Id="rId2" Type="http://schemas.openxmlformats.org/officeDocument/2006/relationships/hyperlink" Target="https://www.data.go.kr/data/15001699/openapi.do" TargetMode="Externa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health.kdca.go.kr/healthinfo/" TargetMode="External"/><Relationship Id="rId4" Type="http://schemas.openxmlformats.org/officeDocument/2006/relationships/hyperlink" Target="https://www.data.go.kr/data/15087442/openapi.do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C9E3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32410" y="487680"/>
            <a:ext cx="11727179" cy="5863590"/>
          </a:xfrm>
          <a:prstGeom prst="rect">
            <a:avLst/>
          </a:prstGeom>
          <a:solidFill>
            <a:srgbClr val="FFFFFF"/>
          </a:solidFill>
          <a:ln>
            <a:solidFill>
              <a:schemeClr val="accent3"/>
            </a:solidFill>
          </a:ln>
        </p:spPr>
        <p:txBody>
          <a:bodyPr wrap="none" anchor="ctr" anchorCtr="0">
            <a:spAutoFit/>
          </a:bodyPr>
          <a:lstStyle/>
          <a:p>
            <a:pPr lvl="0" algn="ctr">
              <a:defRPr/>
            </a:pPr>
            <a:endParaRPr lang="en-US" altLang="ko-KR" sz="45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0" algn="ctr">
              <a:defRPr/>
            </a:pPr>
            <a:r>
              <a:rPr lang="en-US" altLang="ko-KR" sz="45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en-US" altLang="ko-KR" sz="199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0" algn="ctr">
              <a:defRPr/>
            </a:pPr>
            <a:r>
              <a:rPr lang="en-US" altLang="ko-KR" sz="19900" b="1" dirty="0">
                <a:solidFill>
                  <a:schemeClr val="lt1"/>
                </a:solidFill>
              </a:rPr>
              <a:t>[</a:t>
            </a:r>
            <a:r>
              <a:rPr lang="en-US" altLang="ko-KR" sz="199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          </a:t>
            </a:r>
            <a:r>
              <a:rPr lang="en-US" altLang="ko-KR" sz="19900" b="1" dirty="0">
                <a:solidFill>
                  <a:schemeClr val="lt1"/>
                </a:solidFill>
              </a:rPr>
              <a:t>]</a:t>
            </a:r>
            <a:endParaRPr lang="en-US" altLang="ko-KR" sz="199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0" algn="ctr">
              <a:defRPr/>
            </a:pPr>
            <a:r>
              <a:rPr lang="en-US" altLang="ko-KR" sz="45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</a:p>
          <a:p>
            <a:pPr lvl="0" algn="ctr">
              <a:defRPr/>
            </a:pPr>
            <a:endParaRPr lang="en-US" altLang="ko-KR" sz="45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부제목 4"/>
          <p:cNvSpPr>
            <a:spLocks noGrp="1"/>
          </p:cNvSpPr>
          <p:nvPr/>
        </p:nvSpPr>
        <p:spPr>
          <a:xfrm>
            <a:off x="1908072" y="3988291"/>
            <a:ext cx="8375854" cy="1543702"/>
          </a:xfrm>
          <a:prstGeom prst="rect">
            <a:avLst/>
          </a:prstGeom>
          <a:solidFill>
            <a:srgbClr val="FFFFFF"/>
          </a:solidFill>
          <a:ln>
            <a:solidFill>
              <a:schemeClr val="lt1"/>
            </a:solidFill>
          </a:ln>
        </p:spPr>
        <p:txBody>
          <a:bodyPr vert="horz" lIns="91440" tIns="45720" rIns="91440" bIns="45720" anchor="ctr">
            <a:normAutofit/>
          </a:bodyPr>
          <a:lstStyle/>
          <a:p>
            <a:pPr marL="30725" lvl="0" indent="0" algn="ctr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tabLst>
                <a:tab pos="280146" algn="l"/>
              </a:tabLst>
              <a:defRPr/>
            </a:pPr>
            <a:r>
              <a:rPr kumimoji="0" lang="en-US" altLang="ko-KR" sz="2400" b="0" i="0" u="none" strike="noStrike" kern="1200" cap="none" spc="0" normalizeH="0" baseline="0" dirty="0">
                <a:solidFill>
                  <a:schemeClr val="dk1"/>
                </a:solidFill>
                <a:latin typeface="+mn-lt"/>
                <a:ea typeface="+mn-ea"/>
                <a:cs typeface="+mn-cs"/>
              </a:rPr>
              <a:t>BE : </a:t>
            </a:r>
            <a:r>
              <a:rPr kumimoji="0" lang="ko-KR" altLang="en-US" sz="2400" b="0" i="0" u="none" strike="noStrike" kern="1200" cap="none" spc="0" normalizeH="0" baseline="0" dirty="0" err="1">
                <a:solidFill>
                  <a:schemeClr val="dk1"/>
                </a:solidFill>
                <a:latin typeface="+mn-lt"/>
                <a:ea typeface="+mn-ea"/>
                <a:cs typeface="+mn-cs"/>
              </a:rPr>
              <a:t>제갈태은</a:t>
            </a:r>
            <a:endParaRPr kumimoji="0" lang="ko-KR" altLang="en-US" sz="2400" b="0" i="0" u="none" strike="noStrike" kern="1200" cap="none" spc="0" normalizeH="0" baseline="0" dirty="0">
              <a:solidFill>
                <a:schemeClr val="dk1"/>
              </a:solidFill>
              <a:latin typeface="+mn-lt"/>
              <a:ea typeface="+mn-ea"/>
              <a:cs typeface="+mn-cs"/>
            </a:endParaRPr>
          </a:p>
          <a:p>
            <a:pPr marL="30725" lvl="0" indent="0" algn="ctr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2400" b="0" i="0" u="none" strike="noStrike" kern="1200" cap="none" spc="0" normalizeH="0" baseline="0" dirty="0">
                <a:solidFill>
                  <a:schemeClr val="dk1"/>
                </a:solidFill>
                <a:latin typeface="+mn-lt"/>
                <a:ea typeface="+mn-ea"/>
                <a:cs typeface="+mn-cs"/>
              </a:rPr>
              <a:t>FE : </a:t>
            </a:r>
            <a:r>
              <a:rPr kumimoji="0" lang="ko-KR" altLang="en-US" sz="2400" b="0" i="0" u="none" strike="noStrike" kern="1200" cap="none" spc="0" normalizeH="0" baseline="0" dirty="0">
                <a:solidFill>
                  <a:schemeClr val="dk1"/>
                </a:solidFill>
                <a:latin typeface="+mn-lt"/>
                <a:ea typeface="+mn-ea"/>
                <a:cs typeface="+mn-cs"/>
              </a:rPr>
              <a:t>이민주</a:t>
            </a:r>
            <a:r>
              <a:rPr kumimoji="0" lang="en-US" altLang="ko-KR" sz="2400" b="0" i="0" u="none" strike="noStrike" kern="1200" cap="none" spc="0" normalizeH="0" baseline="0" dirty="0">
                <a:solidFill>
                  <a:schemeClr val="dk1"/>
                </a:solidFill>
                <a:latin typeface="+mn-lt"/>
                <a:ea typeface="+mn-ea"/>
                <a:cs typeface="+mn-cs"/>
              </a:rPr>
              <a:t>, </a:t>
            </a:r>
            <a:r>
              <a:rPr kumimoji="0" lang="ko-KR" altLang="en-US" sz="2400" b="0" i="0" u="none" strike="noStrike" kern="1200" cap="none" spc="0" normalizeH="0" baseline="0" dirty="0">
                <a:solidFill>
                  <a:schemeClr val="dk1"/>
                </a:solidFill>
                <a:latin typeface="+mn-lt"/>
                <a:ea typeface="+mn-ea"/>
                <a:cs typeface="+mn-cs"/>
              </a:rPr>
              <a:t>이지은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32410" y="487680"/>
            <a:ext cx="11727179" cy="3478145"/>
          </a:xfrm>
          <a:prstGeom prst="rect">
            <a:avLst/>
          </a:prstGeom>
          <a:solidFill>
            <a:srgbClr val="FFFFFF"/>
          </a:solidFill>
          <a:ln>
            <a:solidFill>
              <a:schemeClr val="accent3"/>
            </a:solidFill>
          </a:ln>
        </p:spPr>
      </p:pic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532938" y="5677914"/>
            <a:ext cx="1537088" cy="559454"/>
          </a:xfrm>
          <a:prstGeom prst="rect">
            <a:avLst/>
          </a:prstGeom>
        </p:spPr>
      </p:pic>
      <p:sp>
        <p:nvSpPr>
          <p:cNvPr id="16" name="제목 3"/>
          <p:cNvSpPr>
            <a:spLocks noGrp="1"/>
          </p:cNvSpPr>
          <p:nvPr/>
        </p:nvSpPr>
        <p:spPr>
          <a:xfrm>
            <a:off x="1524000" y="1065213"/>
            <a:ext cx="9144000" cy="23876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marL="0" lvl="0" indent="0" algn="ctr" defTabSz="914400" rtl="0" eaLnBrk="1" latinLnBrk="1" hangingPunct="1">
              <a:lnSpc>
                <a:spcPct val="14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5600" b="1" i="0" u="none" strike="noStrike" kern="1200" cap="none" spc="0" normalizeH="0" baseline="0" dirty="0">
                <a:solidFill>
                  <a:schemeClr val="lt1"/>
                </a:solidFill>
                <a:latin typeface="+mj-lt"/>
                <a:ea typeface="+mj-ea"/>
                <a:cs typeface="+mj-cs"/>
              </a:rPr>
              <a:t>CARE FINDER</a:t>
            </a:r>
            <a:br>
              <a:rPr kumimoji="0" lang="en-US" altLang="ko-KR" sz="4600" b="1" i="0" u="none" strike="noStrike" kern="1200" cap="none" spc="0" normalizeH="0" baseline="0" dirty="0">
                <a:solidFill>
                  <a:schemeClr val="lt1"/>
                </a:solidFill>
                <a:latin typeface="+mj-lt"/>
                <a:ea typeface="+mj-ea"/>
                <a:cs typeface="+mj-cs"/>
              </a:rPr>
            </a:br>
            <a:r>
              <a:rPr kumimoji="0" lang="en-US" altLang="ko-KR" sz="4600" b="1" i="0" u="none" strike="noStrike" kern="1200" cap="none" spc="0" normalizeH="0" baseline="0" dirty="0">
                <a:solidFill>
                  <a:schemeClr val="lt1"/>
                </a:solidFill>
                <a:latin typeface="+mj-lt"/>
                <a:ea typeface="+mj-ea"/>
                <a:cs typeface="+mj-cs"/>
              </a:rPr>
              <a:t>:</a:t>
            </a:r>
            <a:r>
              <a:rPr kumimoji="0" lang="ko-KR" altLang="en-US" sz="4600" b="1" i="0" u="none" strike="noStrike" kern="1200" cap="none" spc="0" normalizeH="0" baseline="0" dirty="0">
                <a:solidFill>
                  <a:schemeClr val="lt1"/>
                </a:solidFill>
                <a:latin typeface="+mj-lt"/>
                <a:ea typeface="+mj-ea"/>
                <a:cs typeface="+mj-cs"/>
              </a:rPr>
              <a:t> </a:t>
            </a:r>
            <a:r>
              <a:rPr kumimoji="0" lang="ko-KR" altLang="en-US" sz="3400" b="1" i="0" u="none" strike="noStrike" kern="1200" cap="none" spc="0" normalizeH="0" baseline="0" dirty="0">
                <a:solidFill>
                  <a:schemeClr val="lt1"/>
                </a:solidFill>
                <a:latin typeface="+mj-lt"/>
                <a:ea typeface="+mj-ea"/>
                <a:cs typeface="+mj-cs"/>
              </a:rPr>
              <a:t>요양병원 찾기 서비스</a:t>
            </a:r>
          </a:p>
        </p:txBody>
      </p:sp>
    </p:spTree>
    <p:extLst>
      <p:ext uri="{BB962C8B-B14F-4D97-AF65-F5344CB8AC3E}">
        <p14:creationId xmlns:p14="http://schemas.microsoft.com/office/powerpoint/2010/main" val="1877454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C9E3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32410" y="1869749"/>
            <a:ext cx="11727179" cy="3119445"/>
          </a:xfrm>
          <a:prstGeom prst="rect">
            <a:avLst/>
          </a:prstGeom>
          <a:solidFill>
            <a:srgbClr val="FFFFFF"/>
          </a:solidFill>
          <a:ln>
            <a:solidFill>
              <a:schemeClr val="accent3"/>
            </a:solidFill>
          </a:ln>
        </p:spPr>
        <p:txBody>
          <a:bodyPr wrap="none" anchor="ctr" anchorCtr="0">
            <a:spAutoFit/>
          </a:bodyPr>
          <a:lstStyle/>
          <a:p>
            <a:pPr lvl="0" algn="ctr">
              <a:defRPr/>
            </a:pPr>
            <a:r>
              <a:rPr lang="en-US" altLang="ko-KR" sz="19900" b="1">
                <a:solidFill>
                  <a:schemeClr val="tx1">
                    <a:lumMod val="75000"/>
                    <a:lumOff val="25000"/>
                  </a:schemeClr>
                </a:solidFill>
              </a:rPr>
              <a:t>[              ]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932622" y="2975423"/>
            <a:ext cx="8326755" cy="9071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5400" b="1">
                <a:solidFill>
                  <a:schemeClr val="dk1"/>
                </a:solidFill>
              </a:rPr>
              <a:t>#</a:t>
            </a:r>
            <a:r>
              <a:rPr lang="ko-KR" altLang="en-US" sz="5400" b="1">
                <a:solidFill>
                  <a:schemeClr val="dk1"/>
                </a:solidFill>
              </a:rPr>
              <a:t> </a:t>
            </a:r>
            <a:r>
              <a:rPr lang="en-US" altLang="ko-KR" sz="5400" b="1">
                <a:solidFill>
                  <a:schemeClr val="dk1"/>
                </a:solidFill>
              </a:rPr>
              <a:t>Database </a:t>
            </a:r>
            <a:r>
              <a:rPr lang="ko-KR" altLang="en-US" sz="5400" b="1">
                <a:solidFill>
                  <a:schemeClr val="dk1"/>
                </a:solidFill>
              </a:rPr>
              <a:t>설계 </a:t>
            </a:r>
            <a:r>
              <a:rPr lang="en-US" altLang="ko-KR" sz="5400" b="1">
                <a:solidFill>
                  <a:schemeClr val="dk1"/>
                </a:solidFill>
              </a:rPr>
              <a:t>-</a:t>
            </a:r>
            <a:r>
              <a:rPr lang="ko-KR" altLang="en-US" sz="5400" b="1">
                <a:solidFill>
                  <a:schemeClr val="dk1"/>
                </a:solidFill>
              </a:rPr>
              <a:t> </a:t>
            </a:r>
            <a:r>
              <a:rPr lang="en-US" altLang="ko-KR" sz="5400" b="1">
                <a:solidFill>
                  <a:schemeClr val="dk1"/>
                </a:solidFill>
              </a:rPr>
              <a:t>MySQL</a:t>
            </a:r>
          </a:p>
        </p:txBody>
      </p:sp>
    </p:spTree>
    <p:extLst>
      <p:ext uri="{BB962C8B-B14F-4D97-AF65-F5344CB8AC3E}">
        <p14:creationId xmlns:p14="http://schemas.microsoft.com/office/powerpoint/2010/main" val="1046019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23" name="제목 3"/>
          <p:cNvSpPr>
            <a:spLocks noGrp="1"/>
          </p:cNvSpPr>
          <p:nvPr/>
        </p:nvSpPr>
        <p:spPr>
          <a:xfrm>
            <a:off x="838199" y="317624"/>
            <a:ext cx="10515600" cy="1325563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marL="0" marR="0" lvl="0" indent="0" rtl="0">
              <a:lnSpc>
                <a:spcPct val="118002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4400"/>
              <a:t>전체 </a:t>
            </a:r>
            <a:r>
              <a:rPr lang="en-US" altLang="ko-KR" sz="4400"/>
              <a:t>ERD (Entity Relationship Diagram)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119D526-2449-4C5E-B912-BE62649E35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5685" y="1518803"/>
            <a:ext cx="5338341" cy="5153836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A52F2F50-FA09-47E8-8DD5-CAABDC46E490}"/>
              </a:ext>
            </a:extLst>
          </p:cNvPr>
          <p:cNvSpPr/>
          <p:nvPr/>
        </p:nvSpPr>
        <p:spPr>
          <a:xfrm>
            <a:off x="4081319" y="1514131"/>
            <a:ext cx="4961081" cy="317731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8D11905-2E1B-46FF-AD6D-473C76D0930B}"/>
              </a:ext>
            </a:extLst>
          </p:cNvPr>
          <p:cNvSpPr/>
          <p:nvPr/>
        </p:nvSpPr>
        <p:spPr>
          <a:xfrm>
            <a:off x="3260436" y="3925764"/>
            <a:ext cx="6127575" cy="2765353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FF0000"/>
                </a:solidFill>
              </a:ln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1575074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0" name="제목 3"/>
          <p:cNvSpPr>
            <a:spLocks noGrp="1"/>
          </p:cNvSpPr>
          <p:nvPr/>
        </p:nvSpPr>
        <p:spPr>
          <a:xfrm>
            <a:off x="838199" y="317624"/>
            <a:ext cx="10515600" cy="1325563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marL="0" marR="0" lvl="0" indent="0" rtl="0">
              <a:lnSpc>
                <a:spcPct val="118002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4400"/>
              <a:t>ERD (</a:t>
            </a:r>
            <a:r>
              <a:rPr lang="ko-KR" altLang="en-US" sz="4400"/>
              <a:t>병원검색 및 지도표시</a:t>
            </a:r>
            <a:r>
              <a:rPr lang="en-US" altLang="ko-KR" sz="4400"/>
              <a:t>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F03F042-A9D8-4B04-A40B-135210E69D5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8471" y="1449531"/>
            <a:ext cx="9615055" cy="5408469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9F1AB2BB-A726-4E02-A257-6E57C85E7A24}"/>
              </a:ext>
            </a:extLst>
          </p:cNvPr>
          <p:cNvSpPr/>
          <p:nvPr/>
        </p:nvSpPr>
        <p:spPr>
          <a:xfrm>
            <a:off x="5448302" y="3842327"/>
            <a:ext cx="1986971" cy="28540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0B8C6FF-122B-4815-BC91-7860C103CED6}"/>
              </a:ext>
            </a:extLst>
          </p:cNvPr>
          <p:cNvSpPr/>
          <p:nvPr/>
        </p:nvSpPr>
        <p:spPr>
          <a:xfrm>
            <a:off x="2557317" y="4535054"/>
            <a:ext cx="1793008" cy="1727202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FF0000"/>
                </a:solidFill>
              </a:ln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3507705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0" name="제목 3"/>
          <p:cNvSpPr>
            <a:spLocks noGrp="1"/>
          </p:cNvSpPr>
          <p:nvPr/>
        </p:nvSpPr>
        <p:spPr>
          <a:xfrm>
            <a:off x="838199" y="317624"/>
            <a:ext cx="10515600" cy="1325563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marL="0" marR="0" lvl="0" indent="0" rtl="0">
              <a:lnSpc>
                <a:spcPct val="118002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4400" dirty="0"/>
              <a:t>ERD (member -favorites-board -</a:t>
            </a:r>
            <a:r>
              <a:rPr lang="en-US" altLang="ko-KR" sz="4400" dirty="0" err="1"/>
              <a:t>qna</a:t>
            </a:r>
            <a:r>
              <a:rPr lang="en-US" altLang="ko-KR" sz="4400" dirty="0"/>
              <a:t>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36E22D5-3AE3-4775-84E1-7E802E806A4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799" y="1365828"/>
            <a:ext cx="9550400" cy="53721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6EC33686-5CB9-42D8-AC78-6B481C13B176}"/>
              </a:ext>
            </a:extLst>
          </p:cNvPr>
          <p:cNvSpPr/>
          <p:nvPr/>
        </p:nvSpPr>
        <p:spPr>
          <a:xfrm>
            <a:off x="5272810" y="1840345"/>
            <a:ext cx="2116281" cy="196503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FF0000"/>
                </a:solidFill>
              </a:ln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4139366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C9E3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32410" y="1869749"/>
            <a:ext cx="11727179" cy="3119445"/>
          </a:xfrm>
          <a:prstGeom prst="rect">
            <a:avLst/>
          </a:prstGeom>
          <a:solidFill>
            <a:srgbClr val="FFFFFF"/>
          </a:solidFill>
          <a:ln>
            <a:solidFill>
              <a:schemeClr val="accent3"/>
            </a:solidFill>
          </a:ln>
        </p:spPr>
        <p:txBody>
          <a:bodyPr wrap="none" anchor="ctr" anchorCtr="0">
            <a:spAutoFit/>
          </a:bodyPr>
          <a:lstStyle/>
          <a:p>
            <a:pPr lvl="0" algn="ctr">
              <a:defRPr/>
            </a:pPr>
            <a:r>
              <a:rPr lang="en-US" altLang="ko-KR" sz="19900" b="1">
                <a:solidFill>
                  <a:schemeClr val="tx1">
                    <a:lumMod val="75000"/>
                    <a:lumOff val="25000"/>
                  </a:schemeClr>
                </a:solidFill>
              </a:rPr>
              <a:t>[              ]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680460" y="2974564"/>
            <a:ext cx="4831080" cy="90887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US" altLang="ko-KR" sz="5400" b="1">
                <a:solidFill>
                  <a:schemeClr val="dk1"/>
                </a:solidFill>
              </a:rPr>
              <a:t>!</a:t>
            </a:r>
            <a:r>
              <a:rPr lang="ko-KR" altLang="en-US" sz="5400" b="1">
                <a:solidFill>
                  <a:schemeClr val="dk1"/>
                </a:solidFill>
              </a:rPr>
              <a:t>   </a:t>
            </a:r>
            <a:r>
              <a:rPr lang="en-US" altLang="ko-KR" sz="5400" b="1">
                <a:solidFill>
                  <a:schemeClr val="dk1"/>
                </a:solidFill>
              </a:rPr>
              <a:t>THE</a:t>
            </a:r>
            <a:r>
              <a:rPr lang="ko-KR" altLang="en-US" sz="5400" b="1">
                <a:solidFill>
                  <a:schemeClr val="dk1"/>
                </a:solidFill>
              </a:rPr>
              <a:t> </a:t>
            </a:r>
            <a:r>
              <a:rPr lang="en-US" altLang="ko-KR" sz="5400" b="1">
                <a:solidFill>
                  <a:schemeClr val="dk1"/>
                </a:solidFill>
              </a:rPr>
              <a:t>END   !</a:t>
            </a:r>
          </a:p>
        </p:txBody>
      </p:sp>
    </p:spTree>
    <p:extLst>
      <p:ext uri="{BB962C8B-B14F-4D97-AF65-F5344CB8AC3E}">
        <p14:creationId xmlns:p14="http://schemas.microsoft.com/office/powerpoint/2010/main" val="1317231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C9E3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32410" y="1869749"/>
            <a:ext cx="11727179" cy="3119445"/>
          </a:xfrm>
          <a:prstGeom prst="rect">
            <a:avLst/>
          </a:prstGeom>
          <a:solidFill>
            <a:srgbClr val="FFFFFF"/>
          </a:solidFill>
          <a:ln>
            <a:solidFill>
              <a:schemeClr val="accent3"/>
            </a:solidFill>
          </a:ln>
        </p:spPr>
        <p:txBody>
          <a:bodyPr wrap="none" anchor="ctr" anchorCtr="0">
            <a:spAutoFit/>
          </a:bodyPr>
          <a:lstStyle/>
          <a:p>
            <a:pPr lvl="0" algn="ctr">
              <a:defRPr/>
            </a:pPr>
            <a:r>
              <a:rPr lang="en-US" altLang="ko-KR" sz="19900" b="1">
                <a:solidFill>
                  <a:schemeClr val="tx1">
                    <a:lumMod val="75000"/>
                    <a:lumOff val="25000"/>
                  </a:schemeClr>
                </a:solidFill>
              </a:rPr>
              <a:t>[              ]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037647" y="2975423"/>
            <a:ext cx="4116705" cy="9071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US" altLang="ko-KR" sz="5400" b="1" dirty="0">
                <a:solidFill>
                  <a:schemeClr val="dk1"/>
                </a:solidFill>
              </a:rPr>
              <a:t>#</a:t>
            </a:r>
            <a:r>
              <a:rPr lang="ko-KR" altLang="en-US" sz="5400" b="1" dirty="0">
                <a:solidFill>
                  <a:schemeClr val="dk1"/>
                </a:solidFill>
              </a:rPr>
              <a:t> 화면설계서</a:t>
            </a:r>
          </a:p>
        </p:txBody>
      </p:sp>
    </p:spTree>
    <p:extLst>
      <p:ext uri="{BB962C8B-B14F-4D97-AF65-F5344CB8AC3E}">
        <p14:creationId xmlns:p14="http://schemas.microsoft.com/office/powerpoint/2010/main" val="3893919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4294967295"/>
          </p:nvPr>
        </p:nvSpPr>
        <p:spPr>
          <a:xfrm>
            <a:off x="1330037" y="70517"/>
            <a:ext cx="3192088" cy="237399"/>
          </a:xfrm>
        </p:spPr>
        <p:txBody>
          <a:bodyPr>
            <a:noAutofit/>
          </a:bodyPr>
          <a:lstStyle/>
          <a:p>
            <a:pPr marL="0" lvl="0" indent="0" algn="ctr" latinLnBrk="1">
              <a:buNone/>
              <a:defRPr/>
            </a:pPr>
            <a:r>
              <a:rPr lang="ko-KR" altLang="en-US" sz="1000"/>
              <a:t>홈 화면</a:t>
            </a:r>
          </a:p>
        </p:txBody>
      </p:sp>
      <p:graphicFrame>
        <p:nvGraphicFramePr>
          <p:cNvPr id="9" name="표 9"/>
          <p:cNvGraphicFramePr>
            <a:graphicFrameLocks noGrp="1"/>
          </p:cNvGraphicFramePr>
          <p:nvPr/>
        </p:nvGraphicFramePr>
        <p:xfrm>
          <a:off x="8962892" y="405819"/>
          <a:ext cx="3107564" cy="3187853"/>
        </p:xfrm>
        <a:graphic>
          <a:graphicData uri="http://schemas.openxmlformats.org/drawingml/2006/table">
            <a:tbl>
              <a:tblPr firstRow="1" bandRow="1"/>
              <a:tblGrid>
                <a:gridCol w="3115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72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7874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0045">
                <a:tc gridSpan="3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ore-KR" altLang="en-US" sz="9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기능</a:t>
                      </a:r>
                      <a:r>
                        <a:rPr lang="ko-KR" altLang="en-US" sz="9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상세 설명</a:t>
                      </a:r>
                      <a:endParaRPr lang="ko-Kore-KR" altLang="en-US" sz="9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ore-KR" altLang="en-US" sz="10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기능</a:t>
                      </a:r>
                      <a:r>
                        <a:rPr lang="ko-KR" altLang="en-US" sz="10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상세 설명</a:t>
                      </a:r>
                      <a:endParaRPr lang="ko-Kore-KR" altLang="en-US" sz="10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en-US" altLang="ko-KR" sz="105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7868">
                <a:tc gridSpan="3"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  <a:defRPr/>
                      </a:pPr>
                      <a:r>
                        <a:rPr lang="ko-KR" altLang="en-US" sz="900">
                          <a:latin typeface="+mn-ea"/>
                          <a:ea typeface="+mn-ea"/>
                        </a:rPr>
                        <a:t>웹사이트 홈 화면</a:t>
                      </a: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  <a:defRPr/>
                      </a:pPr>
                      <a:r>
                        <a:rPr lang="ko-KR" altLang="en-US" sz="1000">
                          <a:latin typeface="+mn-ea"/>
                          <a:ea typeface="+mn-ea"/>
                        </a:rPr>
                        <a:t>서비스 이용을 위한 회원 가입 </a:t>
                      </a:r>
                      <a:endParaRPr lang="ko-Kore-KR" altLang="en-US" sz="100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  <a:defRPr/>
                      </a:pPr>
                      <a:r>
                        <a:rPr lang="ko-KR" altLang="en-US" sz="1000">
                          <a:latin typeface="+mn-ea"/>
                          <a:ea typeface="+mn-ea"/>
                        </a:rPr>
                        <a:t>서비스 이용을 위한 회원 가입 </a:t>
                      </a:r>
                      <a:endParaRPr lang="ko-Kore-KR" altLang="en-US" sz="100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9456">
                <a:tc rowSpan="3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ore-KR" sz="900" b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FE</a:t>
                      </a:r>
                      <a:endParaRPr lang="ko-Kore-KR" altLang="en-US" sz="900" b="1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R" sz="900" b="0">
                          <a:latin typeface="+mn-ea"/>
                          <a:ea typeface="+mn-ea"/>
                        </a:rPr>
                        <a:t>1</a:t>
                      </a:r>
                      <a:endParaRPr lang="ko-Kore-KR" altLang="en-US" sz="900" b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r>
                        <a:rPr lang="ko-KR" altLang="en-US" sz="900">
                          <a:latin typeface="+mn-ea"/>
                          <a:ea typeface="+mn-ea"/>
                        </a:rPr>
                        <a:t>세부기능 </a:t>
                      </a:r>
                      <a:r>
                        <a:rPr lang="en-US" altLang="ko-KR" sz="90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900">
                          <a:latin typeface="+mn-ea"/>
                          <a:ea typeface="+mn-ea"/>
                        </a:rPr>
                        <a:t>병원찾기</a:t>
                      </a:r>
                      <a:r>
                        <a:rPr lang="en-US" altLang="ko-KR" sz="90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900">
                          <a:latin typeface="+mn-ea"/>
                          <a:ea typeface="+mn-ea"/>
                        </a:rPr>
                        <a:t> 건강백과사전</a:t>
                      </a:r>
                      <a:r>
                        <a:rPr lang="en-US" altLang="ko-KR" sz="90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900">
                          <a:latin typeface="+mn-ea"/>
                          <a:ea typeface="+mn-ea"/>
                        </a:rPr>
                        <a:t> 커뮤니티</a:t>
                      </a:r>
                      <a:r>
                        <a:rPr lang="en-US" altLang="ko-KR" sz="90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90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900">
                          <a:latin typeface="+mn-ea"/>
                          <a:ea typeface="+mn-ea"/>
                        </a:rPr>
                        <a:t>Q&amp;A) </a:t>
                      </a:r>
                      <a:r>
                        <a:rPr lang="ko-KR" altLang="en-US" sz="900">
                          <a:latin typeface="+mn-ea"/>
                          <a:ea typeface="+mn-ea"/>
                        </a:rPr>
                        <a:t>페이지로 이동하는 버튼 구현</a:t>
                      </a: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9456">
                <a:tc v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en-US" sz="900" b="0">
                          <a:latin typeface="+mn-ea"/>
                          <a:ea typeface="+mn-ea"/>
                        </a:rPr>
                        <a:t>2</a:t>
                      </a:r>
                      <a:endParaRPr lang="ko-Kore-KR" altLang="en-US" sz="900" b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15000"/>
                        </a:lnSpc>
                        <a:defRPr/>
                      </a:pPr>
                      <a:r>
                        <a:rPr lang="ko-KR" altLang="en-US" sz="900">
                          <a:effectLst/>
                          <a:latin typeface="+mn-ea"/>
                          <a:ea typeface="+mn-ea"/>
                        </a:rPr>
                        <a:t>로고이미지</a:t>
                      </a:r>
                      <a:r>
                        <a:rPr lang="en-US" altLang="ko-KR" sz="900">
                          <a:effectLst/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900">
                          <a:effectLst/>
                          <a:latin typeface="+mn-ea"/>
                          <a:ea typeface="+mn-ea"/>
                        </a:rPr>
                        <a:t> 슬로건을 포함한 </a:t>
                      </a:r>
                      <a:r>
                        <a:rPr lang="en-US" altLang="ko-KR" sz="900">
                          <a:effectLst/>
                          <a:latin typeface="+mn-ea"/>
                          <a:ea typeface="+mn-ea"/>
                        </a:rPr>
                        <a:t>Header</a:t>
                      </a:r>
                      <a:r>
                        <a:rPr lang="ko-KR" altLang="en-US" sz="900">
                          <a:effectLst/>
                          <a:latin typeface="+mn-ea"/>
                          <a:ea typeface="+mn-ea"/>
                        </a:rPr>
                        <a:t> 구현</a:t>
                      </a:r>
                      <a:endParaRPr lang="ko-KR" altLang="en-US" sz="90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9456">
                <a:tc v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en-US" sz="900" b="0">
                          <a:latin typeface="+mn-ea"/>
                          <a:ea typeface="+mn-ea"/>
                        </a:rPr>
                        <a:t>3</a:t>
                      </a:r>
                      <a:endParaRPr lang="ko-Kore-KR" altLang="en-US" sz="900" b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15000"/>
                        </a:lnSpc>
                        <a:defRPr/>
                      </a:pPr>
                      <a:r>
                        <a:rPr lang="ko-KR" altLang="en-US" sz="900">
                          <a:effectLst/>
                          <a:latin typeface="+mn-ea"/>
                          <a:ea typeface="+mn-ea"/>
                        </a:rPr>
                        <a:t>모든 페이지에 출력되는 </a:t>
                      </a:r>
                      <a:r>
                        <a:rPr lang="en-US" altLang="ko-KR" sz="900">
                          <a:effectLst/>
                          <a:latin typeface="+mn-ea"/>
                          <a:ea typeface="+mn-ea"/>
                        </a:rPr>
                        <a:t>Footer </a:t>
                      </a:r>
                      <a:r>
                        <a:rPr lang="ko-KR" altLang="en-US" sz="900">
                          <a:effectLst/>
                          <a:latin typeface="+mn-ea"/>
                          <a:ea typeface="+mn-ea"/>
                        </a:rPr>
                        <a:t>구현</a:t>
                      </a:r>
                      <a:endParaRPr lang="ko-KR" altLang="en-US" sz="90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1351">
                <a:tc gridSpan="3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ore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인터페이스</a:t>
                      </a:r>
                      <a:r>
                        <a:rPr lang="ko-KR" altLang="en-US" sz="9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요구사항</a:t>
                      </a:r>
                      <a:endParaRPr lang="ko-Kore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ore-KR" altLang="en-US" sz="10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인터페이스</a:t>
                      </a:r>
                      <a:r>
                        <a:rPr lang="ko-KR" altLang="en-US" sz="10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요구사항</a:t>
                      </a:r>
                      <a:endParaRPr lang="ko-Kore-KR" altLang="en-US" sz="10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171450" lvl="0" indent="-171450">
                        <a:buFontTx/>
                        <a:buChar char="-"/>
                        <a:defRPr/>
                      </a:pPr>
                      <a:endParaRPr lang="en-US" altLang="ko-KR" sz="1100"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8870"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9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입력</a:t>
                      </a: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vl="0">
                        <a:lnSpc>
                          <a:spcPct val="115000"/>
                        </a:lnSpc>
                        <a:defRPr/>
                      </a:pPr>
                      <a:r>
                        <a:rPr lang="ko-KR" altLang="en-US" sz="900">
                          <a:effectLst/>
                          <a:latin typeface="+mn-ea"/>
                          <a:ea typeface="+mn-ea"/>
                        </a:rPr>
                        <a:t>세부기능 페이지로 이동하는 버튼 클릭</a:t>
                      </a: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vl="0">
                        <a:lnSpc>
                          <a:spcPct val="115000"/>
                        </a:lnSpc>
                        <a:defRPr/>
                      </a:pPr>
                      <a:r>
                        <a:rPr lang="ko-Kore-KR" sz="1000">
                          <a:effectLst/>
                          <a:latin typeface="+mn-ea"/>
                          <a:ea typeface="+mn-ea"/>
                        </a:rPr>
                        <a:t>이메일</a:t>
                      </a:r>
                      <a:r>
                        <a:rPr lang="en-GB" sz="1000"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ore-KR" sz="1000">
                          <a:effectLst/>
                          <a:latin typeface="+mn-ea"/>
                          <a:ea typeface="+mn-ea"/>
                        </a:rPr>
                        <a:t>아이디</a:t>
                      </a:r>
                      <a:r>
                        <a:rPr lang="en-GB" sz="1000">
                          <a:effectLst/>
                          <a:latin typeface="+mn-ea"/>
                          <a:ea typeface="+mn-ea"/>
                        </a:rPr>
                        <a:t>), </a:t>
                      </a:r>
                      <a:r>
                        <a:rPr lang="ko-Kore-KR" sz="1000">
                          <a:effectLst/>
                          <a:latin typeface="+mn-ea"/>
                          <a:ea typeface="+mn-ea"/>
                        </a:rPr>
                        <a:t>이름</a:t>
                      </a:r>
                      <a:r>
                        <a:rPr lang="en-GB" sz="100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ore-KR" sz="1000">
                          <a:effectLst/>
                          <a:latin typeface="+mn-ea"/>
                          <a:ea typeface="+mn-ea"/>
                        </a:rPr>
                        <a:t>비밀번호</a:t>
                      </a:r>
                      <a:r>
                        <a:rPr lang="en-GB" sz="100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ore-KR" sz="1000">
                          <a:effectLst/>
                          <a:latin typeface="+mn-ea"/>
                          <a:ea typeface="+mn-ea"/>
                        </a:rPr>
                        <a:t>비밀번호 확인 입력</a:t>
                      </a:r>
                      <a:r>
                        <a:rPr lang="ko-KR" altLang="en-US" sz="1000">
                          <a:effectLst/>
                          <a:latin typeface="+mn-ea"/>
                          <a:ea typeface="+mn-ea"/>
                        </a:rPr>
                        <a:t> 후</a:t>
                      </a:r>
                      <a:br>
                        <a:rPr lang="en-US" altLang="ko-Kore-KR" sz="1000">
                          <a:effectLst/>
                          <a:latin typeface="+mn-ea"/>
                          <a:ea typeface="+mn-ea"/>
                        </a:rPr>
                      </a:br>
                      <a:r>
                        <a:rPr lang="ko-Kore-KR" sz="1000">
                          <a:effectLst/>
                          <a:latin typeface="+mn-ea"/>
                          <a:ea typeface="+mn-ea"/>
                        </a:rPr>
                        <a:t>회원 가입 버튼 클릭</a:t>
                      </a:r>
                      <a:endParaRPr lang="ko-Kore-KR" sz="100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01351"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ore-KR" altLang="en-US" sz="9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출력</a:t>
                      </a: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vl="0">
                        <a:lnSpc>
                          <a:spcPct val="115000"/>
                        </a:lnSpc>
                        <a:defRPr/>
                      </a:pP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홈 화면</a:t>
                      </a: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vl="0">
                        <a:lnSpc>
                          <a:spcPct val="115000"/>
                        </a:lnSpc>
                        <a:defRPr/>
                      </a:pPr>
                      <a:r>
                        <a:rPr lang="ko-Kore-KR" sz="1000">
                          <a:effectLst/>
                          <a:latin typeface="+mn-ea"/>
                          <a:ea typeface="+mn-ea"/>
                        </a:rPr>
                        <a:t>로그인 페이지</a:t>
                      </a:r>
                      <a:endParaRPr lang="ko-Kore-KR" sz="100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8" name="텍스트 개체 틀 1"/>
          <p:cNvSpPr txBox="1"/>
          <p:nvPr/>
        </p:nvSpPr>
        <p:spPr>
          <a:xfrm>
            <a:off x="5770804" y="70517"/>
            <a:ext cx="3098876" cy="237399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Font typeface="Arial"/>
              <a:buNone/>
              <a:defRPr/>
            </a:pPr>
            <a:r>
              <a:rPr kumimoji="1" lang="ko-KR" altLang="en-US" sz="1000"/>
              <a:t>홈</a:t>
            </a:r>
          </a:p>
        </p:txBody>
      </p:sp>
      <p:sp>
        <p:nvSpPr>
          <p:cNvPr id="10" name="텍스트 개체 틀 1"/>
          <p:cNvSpPr txBox="1"/>
          <p:nvPr/>
        </p:nvSpPr>
        <p:spPr>
          <a:xfrm>
            <a:off x="10523913" y="70517"/>
            <a:ext cx="1540811" cy="237399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buFont typeface="Arial"/>
              <a:buNone/>
              <a:defRPr/>
            </a:pPr>
            <a:r>
              <a:rPr kumimoji="1" lang="en-US" altLang="ko-KR" sz="1000"/>
              <a:t>-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E83A84D-B55C-4C3F-B88B-655BE3CD9F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45" y="1105669"/>
            <a:ext cx="8748136" cy="4965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633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4294967295"/>
          </p:nvPr>
        </p:nvSpPr>
        <p:spPr>
          <a:xfrm>
            <a:off x="1330037" y="70517"/>
            <a:ext cx="3192088" cy="237399"/>
          </a:xfrm>
        </p:spPr>
        <p:txBody>
          <a:bodyPr>
            <a:noAutofit/>
          </a:bodyPr>
          <a:lstStyle/>
          <a:p>
            <a:pPr marL="0" lvl="0" indent="0" algn="ctr" latinLnBrk="1">
              <a:buNone/>
              <a:defRPr/>
            </a:pPr>
            <a:r>
              <a:rPr lang="en-US" altLang="ko-KR" sz="1000"/>
              <a:t>signup / signin (</a:t>
            </a:r>
            <a:r>
              <a:rPr lang="ko-KR" altLang="en-US" sz="1000"/>
              <a:t>회원가입 </a:t>
            </a:r>
            <a:r>
              <a:rPr lang="en-US" altLang="ko-KR" sz="1000"/>
              <a:t>/</a:t>
            </a:r>
            <a:r>
              <a:rPr lang="ko-KR" altLang="en-US" sz="1000"/>
              <a:t> 로그인</a:t>
            </a:r>
            <a:r>
              <a:rPr lang="en-US" altLang="ko-KR" sz="1000"/>
              <a:t>)</a:t>
            </a:r>
            <a:r>
              <a:rPr lang="ko-KR" altLang="en-US" sz="1000"/>
              <a:t> 및 사이드바</a:t>
            </a:r>
          </a:p>
        </p:txBody>
      </p:sp>
      <p:graphicFrame>
        <p:nvGraphicFramePr>
          <p:cNvPr id="9" name="표 9"/>
          <p:cNvGraphicFramePr>
            <a:graphicFrameLocks noGrp="1"/>
          </p:cNvGraphicFramePr>
          <p:nvPr/>
        </p:nvGraphicFramePr>
        <p:xfrm>
          <a:off x="8962892" y="405819"/>
          <a:ext cx="3107564" cy="5445012"/>
        </p:xfrm>
        <a:graphic>
          <a:graphicData uri="http://schemas.openxmlformats.org/drawingml/2006/table">
            <a:tbl>
              <a:tblPr firstRow="1" bandRow="1"/>
              <a:tblGrid>
                <a:gridCol w="3115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4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816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0045">
                <a:tc gridSpan="3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ore-KR" altLang="en-US" sz="9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기능</a:t>
                      </a:r>
                      <a:r>
                        <a:rPr lang="ko-KR" altLang="en-US" sz="9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상세 설명</a:t>
                      </a:r>
                      <a:endParaRPr lang="ko-Kore-KR" altLang="en-US" sz="9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ore-KR" altLang="en-US" sz="10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기능</a:t>
                      </a:r>
                      <a:r>
                        <a:rPr lang="ko-KR" altLang="en-US" sz="10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상세 설명</a:t>
                      </a:r>
                      <a:endParaRPr lang="ko-Kore-KR" altLang="en-US" sz="10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en-US" altLang="ko-KR" sz="105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7868">
                <a:tc gridSpan="3"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  <a:defRPr/>
                      </a:pPr>
                      <a:r>
                        <a:rPr lang="ko-KR" altLang="en-US" sz="900">
                          <a:latin typeface="+mn-ea"/>
                          <a:ea typeface="+mn-ea"/>
                        </a:rPr>
                        <a:t>서비스 이용을 위한 회원가입</a:t>
                      </a:r>
                      <a:r>
                        <a:rPr lang="en-US" altLang="ko-KR" sz="90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900">
                          <a:latin typeface="+mn-ea"/>
                          <a:ea typeface="+mn-ea"/>
                        </a:rPr>
                        <a:t> 로그인</a:t>
                      </a:r>
                      <a:r>
                        <a:rPr lang="en-US" altLang="ko-KR" sz="90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900">
                          <a:latin typeface="+mn-ea"/>
                          <a:ea typeface="+mn-ea"/>
                        </a:rPr>
                        <a:t> 사이드바</a:t>
                      </a: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  <a:defRPr/>
                      </a:pPr>
                      <a:r>
                        <a:rPr lang="ko-KR" altLang="en-US" sz="1000">
                          <a:latin typeface="+mn-ea"/>
                          <a:ea typeface="+mn-ea"/>
                        </a:rPr>
                        <a:t>서비스 이용을 위한 회원 가입 </a:t>
                      </a:r>
                      <a:endParaRPr lang="ko-Kore-KR" altLang="en-US" sz="100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  <a:defRPr/>
                      </a:pPr>
                      <a:r>
                        <a:rPr lang="ko-KR" altLang="en-US" sz="1000">
                          <a:latin typeface="+mn-ea"/>
                          <a:ea typeface="+mn-ea"/>
                        </a:rPr>
                        <a:t>서비스 이용을 위한 회원 가입 </a:t>
                      </a:r>
                      <a:endParaRPr lang="ko-Kore-KR" altLang="en-US" sz="100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9456">
                <a:tc rowSpan="3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ore-KR" sz="900" b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FE</a:t>
                      </a:r>
                      <a:endParaRPr lang="ko-Kore-KR" altLang="en-US" sz="900" b="1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R" sz="900" b="0">
                          <a:latin typeface="+mn-ea"/>
                          <a:ea typeface="+mn-ea"/>
                        </a:rPr>
                        <a:t>1</a:t>
                      </a:r>
                      <a:endParaRPr lang="ko-Kore-KR" altLang="en-US" sz="900" b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가입에 필요한 항목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900" dirty="0">
                          <a:latin typeface="+mn-ea"/>
                          <a:ea typeface="+mn-ea"/>
                        </a:rPr>
                        <a:t>-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 사용자 이름 </a:t>
                      </a:r>
                      <a:r>
                        <a:rPr lang="en-US" altLang="ko-KR" sz="900" dirty="0">
                          <a:solidFill>
                            <a:schemeClr val="accent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900" dirty="0">
                          <a:solidFill>
                            <a:schemeClr val="accent1"/>
                          </a:solidFill>
                          <a:latin typeface="+mn-ea"/>
                          <a:ea typeface="+mn-ea"/>
                        </a:rPr>
                        <a:t>중복</a:t>
                      </a:r>
                      <a:r>
                        <a:rPr lang="en-US" altLang="ko-KR" sz="900" dirty="0">
                          <a:solidFill>
                            <a:schemeClr val="accent1"/>
                          </a:solidFill>
                          <a:latin typeface="+mn-ea"/>
                          <a:ea typeface="+mn-ea"/>
                        </a:rPr>
                        <a:t>X)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900" dirty="0"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이메일 </a:t>
                      </a:r>
                      <a:r>
                        <a:rPr lang="en-US" altLang="ko-KR" sz="900" dirty="0">
                          <a:solidFill>
                            <a:schemeClr val="accent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900" dirty="0">
                          <a:solidFill>
                            <a:schemeClr val="accent1"/>
                          </a:solidFill>
                          <a:latin typeface="+mn-ea"/>
                          <a:ea typeface="+mn-ea"/>
                        </a:rPr>
                        <a:t>중복</a:t>
                      </a:r>
                      <a:r>
                        <a:rPr lang="en-US" altLang="ko-KR" sz="900" dirty="0">
                          <a:solidFill>
                            <a:schemeClr val="accent1"/>
                          </a:solidFill>
                          <a:latin typeface="+mn-ea"/>
                          <a:ea typeface="+mn-ea"/>
                        </a:rPr>
                        <a:t>X)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900" dirty="0">
                          <a:latin typeface="+mn-ea"/>
                          <a:ea typeface="+mn-ea"/>
                        </a:rPr>
                        <a:t>-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 비밀번호 </a:t>
                      </a:r>
                      <a:r>
                        <a:rPr lang="en-US" altLang="ko-KR" sz="900" dirty="0">
                          <a:solidFill>
                            <a:schemeClr val="accent1"/>
                          </a:solidFill>
                          <a:latin typeface="+mn-ea"/>
                          <a:ea typeface="+mn-ea"/>
                        </a:rPr>
                        <a:t>(8</a:t>
                      </a:r>
                      <a:r>
                        <a:rPr lang="ko-KR" altLang="en-US" sz="900" dirty="0">
                          <a:solidFill>
                            <a:schemeClr val="accent1"/>
                          </a:solidFill>
                          <a:latin typeface="+mn-ea"/>
                          <a:ea typeface="+mn-ea"/>
                        </a:rPr>
                        <a:t>자 이상</a:t>
                      </a:r>
                      <a:r>
                        <a:rPr lang="en-US" altLang="ko-KR" sz="900" dirty="0">
                          <a:solidFill>
                            <a:schemeClr val="accent1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900" dirty="0">
                        <a:solidFill>
                          <a:schemeClr val="accent1"/>
                        </a:solidFill>
                        <a:latin typeface="+mn-ea"/>
                        <a:ea typeface="+mn-ea"/>
                      </a:endParaRPr>
                    </a:p>
                    <a:p>
                      <a:pPr lvl="0">
                        <a:defRPr/>
                      </a:pPr>
                      <a:r>
                        <a:rPr lang="en-US" altLang="ko-KR" sz="900" dirty="0">
                          <a:latin typeface="+mn-ea"/>
                          <a:ea typeface="+mn-ea"/>
                        </a:rPr>
                        <a:t>-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 약관 동의</a:t>
                      </a: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9456">
                <a:tc v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en-US" sz="900" b="0">
                          <a:latin typeface="+mn-ea"/>
                          <a:ea typeface="+mn-ea"/>
                        </a:rPr>
                        <a:t>2</a:t>
                      </a:r>
                      <a:endParaRPr lang="ko-Kore-KR" altLang="en-US" sz="900" b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이메일 유효성 검사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900" dirty="0">
                          <a:latin typeface="+mn-ea"/>
                          <a:ea typeface="+mn-ea"/>
                        </a:rPr>
                        <a:t>-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 '@'를 포함</a:t>
                      </a: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9456">
                <a:tc v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en-US" sz="900" b="0">
                          <a:latin typeface="+mn-ea"/>
                          <a:ea typeface="+mn-ea"/>
                        </a:rPr>
                        <a:t>3</a:t>
                      </a:r>
                      <a:endParaRPr lang="ko-Kore-KR" altLang="en-US" sz="900" b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비밀번호 유효성 검사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900" dirty="0">
                          <a:latin typeface="+mn-ea"/>
                          <a:ea typeface="+mn-ea"/>
                        </a:rPr>
                        <a:t>-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900" dirty="0">
                          <a:latin typeface="+mn-ea"/>
                          <a:ea typeface="+mn-ea"/>
                        </a:rPr>
                        <a:t>8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자 이상</a:t>
                      </a: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0420">
                <a:tc rowSpan="3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ore-KR" sz="900" b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BE</a:t>
                      </a:r>
                      <a:endParaRPr lang="ko-Kore-KR" altLang="en-US" sz="900" b="1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ore-KR" sz="900" b="0">
                          <a:latin typeface="+mn-ea"/>
                          <a:ea typeface="+mn-ea"/>
                        </a:rPr>
                        <a:t>1</a:t>
                      </a:r>
                      <a:endParaRPr lang="ko-Kore-KR" altLang="en-US" sz="900" b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15000"/>
                        </a:lnSpc>
                        <a:defRPr/>
                      </a:pP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 회원가입 시</a:t>
                      </a:r>
                      <a:r>
                        <a:rPr lang="en-US" altLang="ko-KR" sz="900" dirty="0">
                          <a:effectLst/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900" dirty="0">
                          <a:effectLst/>
                          <a:latin typeface="+mn-ea"/>
                          <a:ea typeface="+mn-ea"/>
                        </a:rPr>
                        <a:t>Request</a:t>
                      </a: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로 사용자이름과 이메일 중복확인</a:t>
                      </a: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70420">
                <a:tc v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en-US" sz="900" b="0">
                          <a:latin typeface="+mn-ea"/>
                          <a:ea typeface="+mn-ea"/>
                        </a:rPr>
                        <a:t>2</a:t>
                      </a:r>
                      <a:endParaRPr lang="ko-Kore-KR" altLang="en-US" sz="900" b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15000"/>
                        </a:lnSpc>
                        <a:defRPr/>
                      </a:pP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회원가입 시</a:t>
                      </a:r>
                      <a:r>
                        <a:rPr lang="en-US" altLang="ko-KR" sz="900" dirty="0">
                          <a:effectLst/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900" dirty="0">
                          <a:effectLst/>
                          <a:latin typeface="+mn-ea"/>
                          <a:ea typeface="+mn-ea"/>
                        </a:rPr>
                        <a:t>Request</a:t>
                      </a: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로 회원정보를 받아 데이터베이스에 세션으로 저장 및 세션에 객체 저장</a:t>
                      </a:r>
                    </a:p>
                    <a:p>
                      <a:pPr lvl="0">
                        <a:lnSpc>
                          <a:spcPct val="115000"/>
                        </a:lnSpc>
                        <a:defRPr/>
                      </a:pP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 회원정보 </a:t>
                      </a:r>
                      <a:r>
                        <a:rPr lang="en-US" altLang="ko-KR" sz="900" dirty="0">
                          <a:effectLst/>
                          <a:latin typeface="+mn-ea"/>
                          <a:ea typeface="+mn-ea"/>
                        </a:rPr>
                        <a:t>:</a:t>
                      </a: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 사용자 이름</a:t>
                      </a:r>
                      <a:r>
                        <a:rPr lang="en-US" altLang="ko-KR" sz="900" dirty="0">
                          <a:effectLst/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 이메일</a:t>
                      </a:r>
                      <a:r>
                        <a:rPr lang="en-US" altLang="ko-KR" sz="900" dirty="0">
                          <a:effectLst/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 비밀번호</a:t>
                      </a: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0420">
                <a:tc v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en-US" sz="900" b="0">
                          <a:latin typeface="+mn-ea"/>
                          <a:ea typeface="+mn-ea"/>
                        </a:rPr>
                        <a:t>3</a:t>
                      </a:r>
                      <a:endParaRPr lang="ko-Kore-KR" altLang="en-US" sz="900" b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로그인 성공 시</a:t>
                      </a:r>
                      <a:r>
                        <a:rPr lang="en-US" altLang="ko-KR" sz="900" dirty="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로그인 버튼 대신 사용자명</a:t>
                      </a:r>
                      <a:r>
                        <a:rPr lang="en-US" altLang="ko-KR" sz="900" dirty="0">
                          <a:effectLst/>
                          <a:latin typeface="+mn-ea"/>
                          <a:ea typeface="+mn-ea"/>
                        </a:rPr>
                        <a:t>+</a:t>
                      </a: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환영메시지가 나타나도록 </a:t>
                      </a:r>
                      <a:r>
                        <a:rPr lang="en-US" altLang="ko-KR" sz="900" dirty="0">
                          <a:effectLst/>
                          <a:latin typeface="+mn-ea"/>
                          <a:ea typeface="+mn-ea"/>
                        </a:rPr>
                        <a:t>  session</a:t>
                      </a: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에 저장된 객체를 찾아 반환</a:t>
                      </a:r>
                      <a:endParaRPr lang="en-US" altLang="ko-KR" sz="9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1351">
                <a:tc gridSpan="3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ore-KR" altLang="en-US" sz="9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인터페이스</a:t>
                      </a:r>
                      <a:r>
                        <a:rPr lang="ko-KR" altLang="en-US" sz="9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요구사항</a:t>
                      </a:r>
                      <a:endParaRPr lang="ko-Kore-KR" altLang="en-US" sz="9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ore-KR" altLang="en-US" sz="10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인터페이스</a:t>
                      </a:r>
                      <a:r>
                        <a:rPr lang="ko-KR" altLang="en-US" sz="10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요구사항</a:t>
                      </a:r>
                      <a:endParaRPr lang="ko-Kore-KR" altLang="en-US" sz="10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171450" lvl="0" indent="-171450">
                        <a:buFontTx/>
                        <a:buChar char="-"/>
                        <a:defRPr/>
                      </a:pPr>
                      <a:endParaRPr lang="en-US" altLang="ko-KR" sz="1100"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8870"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9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입력</a:t>
                      </a: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vl="0">
                        <a:lnSpc>
                          <a:spcPct val="115000"/>
                        </a:lnSpc>
                        <a:defRPr/>
                      </a:pPr>
                      <a:r>
                        <a:rPr lang="en-US" altLang="ko-KR" sz="900">
                          <a:effectLst/>
                          <a:latin typeface="+mn-ea"/>
                          <a:ea typeface="+mn-ea"/>
                        </a:rPr>
                        <a:t>1.</a:t>
                      </a:r>
                      <a:r>
                        <a:rPr lang="ko-KR" altLang="en-US" sz="900">
                          <a:effectLst/>
                          <a:latin typeface="+mn-ea"/>
                          <a:ea typeface="+mn-ea"/>
                        </a:rPr>
                        <a:t> 이메일</a:t>
                      </a:r>
                      <a:r>
                        <a:rPr lang="en-US" altLang="ko-KR" sz="900">
                          <a:effectLst/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900">
                          <a:effectLst/>
                          <a:latin typeface="+mn-ea"/>
                          <a:ea typeface="+mn-ea"/>
                        </a:rPr>
                        <a:t> 비밀번호 확인 후 로그인 버튼 클릭</a:t>
                      </a:r>
                    </a:p>
                    <a:p>
                      <a:pPr lvl="0">
                        <a:lnSpc>
                          <a:spcPct val="115000"/>
                        </a:lnSpc>
                        <a:defRPr/>
                      </a:pPr>
                      <a:r>
                        <a:rPr lang="en-US" altLang="ko-KR" sz="900">
                          <a:effectLst/>
                          <a:latin typeface="+mn-ea"/>
                          <a:ea typeface="+mn-ea"/>
                        </a:rPr>
                        <a:t>2.</a:t>
                      </a:r>
                      <a:r>
                        <a:rPr lang="ko-KR" altLang="en-US" sz="900">
                          <a:effectLst/>
                          <a:latin typeface="+mn-ea"/>
                          <a:ea typeface="+mn-ea"/>
                        </a:rPr>
                        <a:t> 사용자 이름</a:t>
                      </a:r>
                      <a:r>
                        <a:rPr lang="en-US" altLang="ko-KR" sz="900">
                          <a:effectLst/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900">
                          <a:effectLst/>
                          <a:latin typeface="+mn-ea"/>
                          <a:ea typeface="+mn-ea"/>
                        </a:rPr>
                        <a:t> 이메일</a:t>
                      </a:r>
                      <a:r>
                        <a:rPr lang="en-US" altLang="ko-KR" sz="900">
                          <a:effectLst/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900">
                          <a:effectLst/>
                          <a:latin typeface="+mn-ea"/>
                          <a:ea typeface="+mn-ea"/>
                        </a:rPr>
                        <a:t> 비밀번호 입력 및 약관 동의 후 회원가입 버튼 클릭</a:t>
                      </a:r>
                    </a:p>
                    <a:p>
                      <a:pPr lvl="0">
                        <a:lnSpc>
                          <a:spcPct val="115000"/>
                        </a:lnSpc>
                        <a:defRPr/>
                      </a:pPr>
                      <a:r>
                        <a:rPr lang="en-US" altLang="ko-KR" sz="900">
                          <a:effectLst/>
                          <a:latin typeface="+mn-ea"/>
                          <a:ea typeface="+mn-ea"/>
                        </a:rPr>
                        <a:t>3.</a:t>
                      </a:r>
                      <a:r>
                        <a:rPr lang="ko-KR" altLang="en-US" sz="900">
                          <a:effectLst/>
                          <a:latin typeface="+mn-ea"/>
                          <a:ea typeface="+mn-ea"/>
                        </a:rPr>
                        <a:t> 각 페이지 혹은 홈으로 이동하는 버튼 클릭</a:t>
                      </a: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vl="0">
                        <a:lnSpc>
                          <a:spcPct val="115000"/>
                        </a:lnSpc>
                        <a:defRPr/>
                      </a:pPr>
                      <a:r>
                        <a:rPr lang="ko-Kore-KR" sz="1000">
                          <a:effectLst/>
                          <a:latin typeface="+mn-ea"/>
                          <a:ea typeface="+mn-ea"/>
                        </a:rPr>
                        <a:t>이메일</a:t>
                      </a:r>
                      <a:r>
                        <a:rPr lang="en-GB" sz="1000"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ore-KR" sz="1000">
                          <a:effectLst/>
                          <a:latin typeface="+mn-ea"/>
                          <a:ea typeface="+mn-ea"/>
                        </a:rPr>
                        <a:t>아이디</a:t>
                      </a:r>
                      <a:r>
                        <a:rPr lang="en-GB" sz="1000">
                          <a:effectLst/>
                          <a:latin typeface="+mn-ea"/>
                          <a:ea typeface="+mn-ea"/>
                        </a:rPr>
                        <a:t>), </a:t>
                      </a:r>
                      <a:r>
                        <a:rPr lang="ko-Kore-KR" sz="1000">
                          <a:effectLst/>
                          <a:latin typeface="+mn-ea"/>
                          <a:ea typeface="+mn-ea"/>
                        </a:rPr>
                        <a:t>이름</a:t>
                      </a:r>
                      <a:r>
                        <a:rPr lang="en-GB" sz="100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ore-KR" sz="1000">
                          <a:effectLst/>
                          <a:latin typeface="+mn-ea"/>
                          <a:ea typeface="+mn-ea"/>
                        </a:rPr>
                        <a:t>비밀번호</a:t>
                      </a:r>
                      <a:r>
                        <a:rPr lang="en-GB" sz="100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ore-KR" sz="1000">
                          <a:effectLst/>
                          <a:latin typeface="+mn-ea"/>
                          <a:ea typeface="+mn-ea"/>
                        </a:rPr>
                        <a:t>비밀번호 확인 입력</a:t>
                      </a:r>
                      <a:r>
                        <a:rPr lang="ko-KR" altLang="en-US" sz="1000">
                          <a:effectLst/>
                          <a:latin typeface="+mn-ea"/>
                          <a:ea typeface="+mn-ea"/>
                        </a:rPr>
                        <a:t> 후</a:t>
                      </a:r>
                      <a:br>
                        <a:rPr lang="en-US" altLang="ko-Kore-KR" sz="1000">
                          <a:effectLst/>
                          <a:latin typeface="+mn-ea"/>
                          <a:ea typeface="+mn-ea"/>
                        </a:rPr>
                      </a:br>
                      <a:r>
                        <a:rPr lang="ko-Kore-KR" sz="1000">
                          <a:effectLst/>
                          <a:latin typeface="+mn-ea"/>
                          <a:ea typeface="+mn-ea"/>
                        </a:rPr>
                        <a:t>회원 가입 버튼 클릭</a:t>
                      </a:r>
                      <a:endParaRPr lang="ko-Kore-KR" sz="100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01351"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ore-KR" altLang="en-US" sz="9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출력</a:t>
                      </a: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vl="0">
                        <a:lnSpc>
                          <a:spcPct val="115000"/>
                        </a:lnSpc>
                        <a:defRPr/>
                      </a:pPr>
                      <a:r>
                        <a:rPr lang="en-US" altLang="ko-KR" sz="900" dirty="0">
                          <a:effectLst/>
                          <a:latin typeface="+mn-ea"/>
                          <a:ea typeface="+mn-ea"/>
                        </a:rPr>
                        <a:t>1&amp;2.</a:t>
                      </a: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 회원가입</a:t>
                      </a:r>
                      <a:r>
                        <a:rPr lang="en-US" altLang="ko-KR" sz="900" dirty="0">
                          <a:effectLst/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900" dirty="0" err="1">
                          <a:effectLst/>
                          <a:latin typeface="+mn-ea"/>
                          <a:ea typeface="+mn-ea"/>
                        </a:rPr>
                        <a:t>로그인버튼</a:t>
                      </a: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900" dirty="0">
                          <a:effectLst/>
                          <a:latin typeface="+mn-ea"/>
                          <a:ea typeface="+mn-ea"/>
                        </a:rPr>
                        <a:t>-&gt;</a:t>
                      </a: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 회원가입창</a:t>
                      </a:r>
                      <a:r>
                        <a:rPr lang="en-US" altLang="ko-KR" sz="900" dirty="0">
                          <a:effectLst/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900" dirty="0" err="1">
                          <a:effectLst/>
                          <a:latin typeface="+mn-ea"/>
                          <a:ea typeface="+mn-ea"/>
                        </a:rPr>
                        <a:t>로그인창</a:t>
                      </a: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 출력</a:t>
                      </a:r>
                    </a:p>
                    <a:p>
                      <a:pPr lvl="0">
                        <a:lnSpc>
                          <a:spcPct val="115000"/>
                        </a:lnSpc>
                        <a:defRPr/>
                      </a:pPr>
                      <a:r>
                        <a:rPr lang="en-US" altLang="ko-KR" sz="900" dirty="0">
                          <a:effectLst/>
                          <a:latin typeface="+mn-ea"/>
                          <a:ea typeface="+mn-ea"/>
                        </a:rPr>
                        <a:t>3.</a:t>
                      </a: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 사이드바의 버튼 </a:t>
                      </a:r>
                      <a:r>
                        <a:rPr lang="en-US" altLang="ko-KR" sz="900" dirty="0">
                          <a:effectLst/>
                          <a:latin typeface="+mn-ea"/>
                          <a:ea typeface="+mn-ea"/>
                        </a:rPr>
                        <a:t>-&gt;</a:t>
                      </a: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 해당하는 각 페이지로 이동</a:t>
                      </a: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vl="0">
                        <a:lnSpc>
                          <a:spcPct val="115000"/>
                        </a:lnSpc>
                        <a:defRPr/>
                      </a:pPr>
                      <a:r>
                        <a:rPr lang="ko-Kore-KR" sz="1000">
                          <a:effectLst/>
                          <a:latin typeface="+mn-ea"/>
                          <a:ea typeface="+mn-ea"/>
                        </a:rPr>
                        <a:t>로그인 페이지</a:t>
                      </a:r>
                      <a:endParaRPr lang="ko-Kore-KR" sz="100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8" name="텍스트 개체 틀 1"/>
          <p:cNvSpPr txBox="1"/>
          <p:nvPr/>
        </p:nvSpPr>
        <p:spPr>
          <a:xfrm>
            <a:off x="5770804" y="70517"/>
            <a:ext cx="3098876" cy="237399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Font typeface="Arial"/>
              <a:buNone/>
              <a:defRPr/>
            </a:pPr>
            <a:r>
              <a:rPr kumimoji="1" lang="ko-KR" altLang="en-US" sz="1000"/>
              <a:t>관리</a:t>
            </a:r>
          </a:p>
        </p:txBody>
      </p:sp>
      <p:sp>
        <p:nvSpPr>
          <p:cNvPr id="10" name="텍스트 개체 틀 1"/>
          <p:cNvSpPr txBox="1"/>
          <p:nvPr/>
        </p:nvSpPr>
        <p:spPr>
          <a:xfrm>
            <a:off x="10523913" y="70517"/>
            <a:ext cx="1540811" cy="237399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Font typeface="Arial"/>
              <a:buNone/>
              <a:defRPr/>
            </a:pPr>
            <a:r>
              <a:rPr kumimoji="1" lang="en-US" altLang="ko-KR" sz="1000" dirty="0"/>
              <a:t>Login-01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533C6CB-471F-4DFB-AF6E-6BB4ED880E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439" y="731346"/>
            <a:ext cx="1501867" cy="568792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330FE1C-EBCF-42FE-BCCA-4F5F6B42B9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3011" y="1489873"/>
            <a:ext cx="3473285" cy="420855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63ECB12-14F9-46DD-B1C9-50449F32CC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8072" y="1092710"/>
            <a:ext cx="3103764" cy="5077182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836D6C67-3C18-4A41-A95C-1B27FDB01F70}"/>
              </a:ext>
            </a:extLst>
          </p:cNvPr>
          <p:cNvSpPr/>
          <p:nvPr/>
        </p:nvSpPr>
        <p:spPr>
          <a:xfrm>
            <a:off x="5690934" y="5084042"/>
            <a:ext cx="534376" cy="34191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4036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4294967295"/>
          </p:nvPr>
        </p:nvSpPr>
        <p:spPr>
          <a:xfrm>
            <a:off x="1330037" y="70517"/>
            <a:ext cx="3192088" cy="237399"/>
          </a:xfrm>
        </p:spPr>
        <p:txBody>
          <a:bodyPr>
            <a:noAutofit/>
          </a:bodyPr>
          <a:lstStyle/>
          <a:p>
            <a:pPr marL="0" lvl="0" indent="0" algn="ctr" latinLnBrk="1">
              <a:buNone/>
              <a:defRPr/>
            </a:pPr>
            <a:r>
              <a:rPr lang="ko-KR" altLang="en-US" sz="1000" dirty="0"/>
              <a:t>마이페이지</a:t>
            </a:r>
          </a:p>
        </p:txBody>
      </p:sp>
      <p:graphicFrame>
        <p:nvGraphicFramePr>
          <p:cNvPr id="9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8066321"/>
              </p:ext>
            </p:extLst>
          </p:nvPr>
        </p:nvGraphicFramePr>
        <p:xfrm>
          <a:off x="8962892" y="405819"/>
          <a:ext cx="3107564" cy="6097665"/>
        </p:xfrm>
        <a:graphic>
          <a:graphicData uri="http://schemas.openxmlformats.org/drawingml/2006/table">
            <a:tbl>
              <a:tblPr firstRow="1" bandRow="1"/>
              <a:tblGrid>
                <a:gridCol w="3115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4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816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0045">
                <a:tc gridSpan="3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ore-KR" altLang="en-US" sz="9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기능</a:t>
                      </a:r>
                      <a:r>
                        <a:rPr lang="ko-KR" altLang="en-US" sz="9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상세 설명</a:t>
                      </a:r>
                      <a:endParaRPr lang="ko-Kore-KR" altLang="en-US" sz="9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ore-KR" altLang="en-US" sz="10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기능</a:t>
                      </a:r>
                      <a:r>
                        <a:rPr lang="ko-KR" altLang="en-US" sz="10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상세 설명</a:t>
                      </a:r>
                      <a:endParaRPr lang="ko-Kore-KR" altLang="en-US" sz="10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en-US" altLang="ko-KR" sz="105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7868">
                <a:tc gridSpan="3"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  <a:defRPr/>
                      </a:pP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마이페이지 조회화면</a:t>
                      </a: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  <a:defRPr/>
                      </a:pPr>
                      <a:r>
                        <a:rPr lang="ko-KR" altLang="en-US" sz="1000">
                          <a:latin typeface="+mn-ea"/>
                          <a:ea typeface="+mn-ea"/>
                        </a:rPr>
                        <a:t>서비스 이용을 위한 회원 가입 </a:t>
                      </a:r>
                      <a:endParaRPr lang="ko-Kore-KR" altLang="en-US" sz="100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  <a:defRPr/>
                      </a:pPr>
                      <a:r>
                        <a:rPr lang="ko-KR" altLang="en-US" sz="1000">
                          <a:latin typeface="+mn-ea"/>
                          <a:ea typeface="+mn-ea"/>
                        </a:rPr>
                        <a:t>서비스 이용을 위한 회원 가입 </a:t>
                      </a:r>
                      <a:endParaRPr lang="ko-Kore-KR" altLang="en-US" sz="100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9456">
                <a:tc rowSpan="3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ore-KR" sz="900" b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FE</a:t>
                      </a:r>
                      <a:endParaRPr lang="ko-Kore-KR" altLang="en-US" sz="900" b="1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R" sz="900" b="0">
                          <a:latin typeface="+mn-ea"/>
                          <a:ea typeface="+mn-ea"/>
                        </a:rPr>
                        <a:t>1</a:t>
                      </a:r>
                      <a:endParaRPr lang="ko-Kore-KR" altLang="en-US" sz="900" b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회원정보카드에 사용자이름</a:t>
                      </a:r>
                      <a:r>
                        <a:rPr lang="en-US" altLang="ko-KR" sz="9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이메일 출력</a:t>
                      </a:r>
                      <a:endParaRPr lang="en-US" altLang="ko-KR" sz="900" dirty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9456">
                <a:tc v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en-US" sz="900" b="0">
                          <a:latin typeface="+mn-ea"/>
                          <a:ea typeface="+mn-ea"/>
                        </a:rPr>
                        <a:t>2</a:t>
                      </a:r>
                      <a:endParaRPr lang="ko-Kore-KR" altLang="en-US" sz="900" b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사용자가 </a:t>
                      </a:r>
                      <a:r>
                        <a:rPr lang="ko-KR" altLang="en-US" sz="900" dirty="0" err="1">
                          <a:latin typeface="+mn-ea"/>
                          <a:ea typeface="+mn-ea"/>
                        </a:rPr>
                        <a:t>찜한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 병원리스트 출력</a:t>
                      </a:r>
                      <a:endParaRPr lang="en-US" altLang="ko-KR" sz="900" dirty="0">
                        <a:latin typeface="+mn-ea"/>
                        <a:ea typeface="+mn-ea"/>
                      </a:endParaRPr>
                    </a:p>
                    <a:p>
                      <a:pPr marL="0" lvl="0" indent="0">
                        <a:buFontTx/>
                        <a:buNone/>
                        <a:defRPr/>
                      </a:pPr>
                      <a:r>
                        <a:rPr lang="en-US" altLang="ko-KR" sz="900" dirty="0">
                          <a:latin typeface="+mn-ea"/>
                          <a:ea typeface="+mn-ea"/>
                        </a:rPr>
                        <a:t>-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병원카드를 클릭하면 해당 병원의 상세페이지로 이동</a:t>
                      </a:r>
                      <a:endParaRPr lang="en-US" altLang="ko-KR" sz="900" dirty="0">
                        <a:latin typeface="+mn-ea"/>
                        <a:ea typeface="+mn-ea"/>
                      </a:endParaRPr>
                    </a:p>
                    <a:p>
                      <a:pPr marL="0" lvl="0" indent="0">
                        <a:buFontTx/>
                        <a:buNone/>
                        <a:defRPr/>
                      </a:pPr>
                      <a:r>
                        <a:rPr lang="en-US" altLang="ko-KR" sz="900" dirty="0">
                          <a:latin typeface="+mn-ea"/>
                          <a:ea typeface="+mn-ea"/>
                        </a:rPr>
                        <a:t>-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하트아이콘 클릭 시 찜 해제 기능</a:t>
                      </a: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9456">
                <a:tc v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en-US" sz="900" b="0">
                          <a:latin typeface="+mn-ea"/>
                          <a:ea typeface="+mn-ea"/>
                        </a:rPr>
                        <a:t>3</a:t>
                      </a:r>
                      <a:endParaRPr lang="ko-Kore-KR" altLang="en-US" sz="900" b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사용자가 작성한 글 출력</a:t>
                      </a:r>
                      <a:endParaRPr lang="en-US" altLang="ko-KR" sz="900" dirty="0">
                        <a:latin typeface="+mn-ea"/>
                        <a:ea typeface="+mn-ea"/>
                      </a:endParaRPr>
                    </a:p>
                    <a:p>
                      <a:pPr marL="0" lvl="0" indent="0">
                        <a:buFontTx/>
                        <a:buNone/>
                        <a:defRPr/>
                      </a:pPr>
                      <a:r>
                        <a:rPr lang="en-US" altLang="ko-KR" sz="900" dirty="0">
                          <a:latin typeface="+mn-ea"/>
                          <a:ea typeface="+mn-ea"/>
                        </a:rPr>
                        <a:t>-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작성 글 카드를 클릭하면 해당 게시글 및 질문의 상세페이지로 이동</a:t>
                      </a: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0420">
                <a:tc rowSpan="3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ore-KR" sz="900" b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BE</a:t>
                      </a:r>
                      <a:endParaRPr lang="ko-Kore-KR" altLang="en-US" sz="900" b="1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ore-KR" sz="900" b="0">
                          <a:latin typeface="+mn-ea"/>
                          <a:ea typeface="+mn-ea"/>
                        </a:rPr>
                        <a:t>1</a:t>
                      </a:r>
                      <a:endParaRPr lang="ko-Kore-KR" altLang="en-US" sz="900" b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로그인 유무를 판단</a:t>
                      </a:r>
                      <a:endParaRPr lang="en-US" altLang="ko-KR" sz="900" dirty="0"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-@</a:t>
                      </a:r>
                      <a:r>
                        <a:rPr lang="en-US" altLang="ko-KR" sz="9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GetMapping("/checkSession/mypage")uri</a:t>
                      </a:r>
                      <a:r>
                        <a:rPr lang="ko-KR" altLang="en-US" sz="9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로 세션에 저장된 객체 정보가 있는지 확인</a:t>
                      </a:r>
                      <a:endParaRPr lang="en-US" altLang="ko-KR" sz="9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ore-KR" altLang="ko-KR" sz="9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70420">
                <a:tc v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en-US" sz="9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2</a:t>
                      </a:r>
                      <a:endParaRPr lang="ko-Kore-KR" altLang="en-US" sz="900" b="0" dirty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15000"/>
                        </a:lnSpc>
                        <a:defRPr/>
                      </a:pPr>
                      <a:r>
                        <a:rPr lang="ko-KR" altLang="en-US" sz="9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객체 정보가 있는지 확인되면 객체가 작성한 커뮤니티</a:t>
                      </a:r>
                      <a:r>
                        <a:rPr lang="en-US" altLang="ko-KR" sz="9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 </a:t>
                      </a:r>
                      <a:r>
                        <a:rPr lang="ko-KR" altLang="en-US" sz="9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질문 게시글 목록과 객체정보를 가져옴</a:t>
                      </a:r>
                      <a:endParaRPr lang="en-US" altLang="ko-KR" sz="9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0420">
                <a:tc v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en-US" sz="900" b="0">
                          <a:latin typeface="+mn-ea"/>
                          <a:ea typeface="+mn-ea"/>
                        </a:rPr>
                        <a:t>3</a:t>
                      </a:r>
                      <a:endParaRPr lang="ko-Kore-KR" altLang="en-US" sz="900" b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15000"/>
                        </a:lnSpc>
                        <a:defRPr/>
                      </a:pPr>
                      <a:r>
                        <a:rPr lang="ko-KR" altLang="en-US" sz="900" dirty="0" err="1">
                          <a:effectLst/>
                          <a:latin typeface="+mn-lt"/>
                          <a:ea typeface="+mn-ea"/>
                        </a:rPr>
                        <a:t>찜하기</a:t>
                      </a:r>
                      <a:r>
                        <a:rPr lang="ko-KR" altLang="en-US" sz="900" dirty="0">
                          <a:effectLst/>
                          <a:latin typeface="+mn-lt"/>
                          <a:ea typeface="+mn-ea"/>
                        </a:rPr>
                        <a:t> 눌렀던 병원들을 </a:t>
                      </a:r>
                      <a:r>
                        <a:rPr lang="ko-KR" altLang="en-US" sz="900" dirty="0" err="1">
                          <a:effectLst/>
                          <a:latin typeface="+mn-lt"/>
                          <a:ea typeface="+mn-ea"/>
                        </a:rPr>
                        <a:t>뽑아오기</a:t>
                      </a:r>
                      <a:r>
                        <a:rPr lang="ko-KR" altLang="en-US" sz="900" dirty="0">
                          <a:effectLst/>
                          <a:latin typeface="+mn-lt"/>
                          <a:ea typeface="+mn-ea"/>
                        </a:rPr>
                        <a:t> 위해  </a:t>
                      </a:r>
                      <a:r>
                        <a:rPr lang="en-US" altLang="ko-KR" sz="900" dirty="0">
                          <a:effectLst/>
                          <a:latin typeface="+mn-lt"/>
                          <a:ea typeface="+mn-ea"/>
                        </a:rPr>
                        <a:t>@GetMapping("favorites")</a:t>
                      </a:r>
                      <a:r>
                        <a:rPr lang="ko-KR" altLang="en-US" sz="900" dirty="0">
                          <a:effectLst/>
                          <a:latin typeface="+mn-lt"/>
                          <a:ea typeface="+mn-ea"/>
                        </a:rPr>
                        <a:t>을 통해 </a:t>
                      </a:r>
                      <a:r>
                        <a:rPr lang="en-US" altLang="ko-KR" sz="900" dirty="0">
                          <a:effectLst/>
                          <a:latin typeface="+mn-lt"/>
                          <a:ea typeface="+mn-ea"/>
                        </a:rPr>
                        <a:t>favorites</a:t>
                      </a:r>
                      <a:r>
                        <a:rPr lang="ko-KR" altLang="en-US" sz="900" dirty="0">
                          <a:effectLst/>
                          <a:latin typeface="+mn-lt"/>
                          <a:ea typeface="+mn-ea"/>
                        </a:rPr>
                        <a:t>테이블에 </a:t>
                      </a:r>
                      <a:r>
                        <a:rPr lang="ko-KR" altLang="en-US" sz="900" dirty="0" err="1">
                          <a:effectLst/>
                          <a:latin typeface="+mn-lt"/>
                          <a:ea typeface="+mn-ea"/>
                        </a:rPr>
                        <a:t>저장되어있는</a:t>
                      </a:r>
                      <a:r>
                        <a:rPr lang="ko-KR" altLang="en-US" sz="900" dirty="0">
                          <a:effectLst/>
                          <a:latin typeface="+mn-lt"/>
                          <a:ea typeface="+mn-ea"/>
                        </a:rPr>
                        <a:t> 사용자명과 </a:t>
                      </a:r>
                      <a:r>
                        <a:rPr lang="ko-KR" altLang="en-US" sz="900" dirty="0" err="1">
                          <a:effectLst/>
                          <a:latin typeface="+mn-lt"/>
                          <a:ea typeface="+mn-ea"/>
                        </a:rPr>
                        <a:t>병원암호화코드를</a:t>
                      </a:r>
                      <a:r>
                        <a:rPr lang="ko-KR" altLang="en-US" sz="900" dirty="0">
                          <a:effectLst/>
                          <a:latin typeface="+mn-lt"/>
                          <a:ea typeface="+mn-ea"/>
                        </a:rPr>
                        <a:t> 가져와  </a:t>
                      </a:r>
                      <a:r>
                        <a:rPr lang="en-US" altLang="ko-KR" sz="900" dirty="0" err="1">
                          <a:effectLst/>
                          <a:latin typeface="+mn-lt"/>
                          <a:ea typeface="+mn-ea"/>
                        </a:rPr>
                        <a:t>informationService</a:t>
                      </a:r>
                      <a:r>
                        <a:rPr lang="ko-KR" altLang="en-US" sz="900" dirty="0">
                          <a:effectLst/>
                          <a:latin typeface="+mn-lt"/>
                          <a:ea typeface="+mn-ea"/>
                        </a:rPr>
                        <a:t>의 </a:t>
                      </a:r>
                      <a:r>
                        <a:rPr lang="en-US" altLang="ko-KR" sz="900" dirty="0" err="1">
                          <a:effectLst/>
                          <a:latin typeface="+mn-lt"/>
                          <a:ea typeface="+mn-ea"/>
                        </a:rPr>
                        <a:t>getHospitalListFromLevel</a:t>
                      </a:r>
                      <a:r>
                        <a:rPr lang="en-US" altLang="ko-KR" sz="900" dirty="0">
                          <a:effectLst/>
                          <a:latin typeface="+mn-lt"/>
                          <a:ea typeface="+mn-ea"/>
                        </a:rPr>
                        <a:t>(code)</a:t>
                      </a:r>
                      <a:r>
                        <a:rPr lang="ko-KR" altLang="en-US" sz="900" dirty="0">
                          <a:effectLst/>
                          <a:latin typeface="+mn-lt"/>
                          <a:ea typeface="+mn-ea"/>
                        </a:rPr>
                        <a:t>를 이용해서 </a:t>
                      </a:r>
                      <a:r>
                        <a:rPr lang="en-US" altLang="ko-KR" sz="900" dirty="0">
                          <a:effectLst/>
                          <a:latin typeface="+mn-lt"/>
                          <a:ea typeface="+mn-ea"/>
                        </a:rPr>
                        <a:t>card</a:t>
                      </a:r>
                      <a:r>
                        <a:rPr lang="ko-KR" altLang="en-US" sz="900" dirty="0">
                          <a:effectLst/>
                          <a:latin typeface="+mn-lt"/>
                          <a:ea typeface="+mn-ea"/>
                        </a:rPr>
                        <a:t>에 넣을 병원정보 반환</a:t>
                      </a: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1351">
                <a:tc gridSpan="3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ore-KR" altLang="en-US" sz="9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인터페이스</a:t>
                      </a:r>
                      <a:r>
                        <a:rPr lang="ko-KR" altLang="en-US" sz="9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요구사항</a:t>
                      </a:r>
                      <a:endParaRPr lang="ko-Kore-KR" altLang="en-US" sz="9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ore-KR" altLang="en-US" sz="10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인터페이스</a:t>
                      </a:r>
                      <a:r>
                        <a:rPr lang="ko-KR" altLang="en-US" sz="10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요구사항</a:t>
                      </a:r>
                      <a:endParaRPr lang="ko-Kore-KR" altLang="en-US" sz="10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171450" lvl="0" indent="-171450">
                        <a:buFontTx/>
                        <a:buChar char="-"/>
                        <a:defRPr/>
                      </a:pPr>
                      <a:endParaRPr lang="en-US" altLang="ko-KR" sz="1100"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8870"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9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입력</a:t>
                      </a: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228600" lvl="0" indent="-228600">
                        <a:lnSpc>
                          <a:spcPct val="115000"/>
                        </a:lnSpc>
                        <a:buAutoNum type="arabicPeriod"/>
                        <a:defRPr/>
                      </a:pP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로그인 후 이용가능</a:t>
                      </a:r>
                      <a:endParaRPr lang="en-US" altLang="ko-KR" sz="900" dirty="0">
                        <a:effectLst/>
                        <a:latin typeface="+mn-ea"/>
                        <a:ea typeface="+mn-ea"/>
                      </a:endParaRPr>
                    </a:p>
                    <a:p>
                      <a:pPr marL="228600" lvl="0" indent="-228600">
                        <a:lnSpc>
                          <a:spcPct val="115000"/>
                        </a:lnSpc>
                        <a:buAutoNum type="arabicPeriod"/>
                        <a:defRPr/>
                      </a:pP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내가 </a:t>
                      </a:r>
                      <a:r>
                        <a:rPr lang="ko-KR" altLang="en-US" sz="900" dirty="0" err="1">
                          <a:effectLst/>
                          <a:latin typeface="+mn-ea"/>
                          <a:ea typeface="+mn-ea"/>
                        </a:rPr>
                        <a:t>찜한</a:t>
                      </a: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 병원 리스트 중 하나를 클릭</a:t>
                      </a:r>
                      <a:endParaRPr lang="en-US" altLang="ko-KR" sz="900" dirty="0">
                        <a:effectLst/>
                        <a:latin typeface="+mn-ea"/>
                        <a:ea typeface="+mn-ea"/>
                      </a:endParaRPr>
                    </a:p>
                    <a:p>
                      <a:pPr marL="228600" lvl="0" indent="-228600">
                        <a:lnSpc>
                          <a:spcPct val="115000"/>
                        </a:lnSpc>
                        <a:buAutoNum type="arabicPeriod"/>
                        <a:defRPr/>
                      </a:pP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병원카드의 우측상단 하트아이콘을 클릭</a:t>
                      </a:r>
                      <a:endParaRPr lang="en-US" altLang="ko-KR" sz="900" dirty="0">
                        <a:effectLst/>
                        <a:latin typeface="+mn-ea"/>
                        <a:ea typeface="+mn-ea"/>
                      </a:endParaRPr>
                    </a:p>
                    <a:p>
                      <a:pPr marL="228600" lvl="0" indent="-228600">
                        <a:lnSpc>
                          <a:spcPct val="115000"/>
                        </a:lnSpc>
                        <a:buAutoNum type="arabicPeriod"/>
                        <a:defRPr/>
                      </a:pP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내가 작성한 글의 카드 중 하나를 클릭</a:t>
                      </a:r>
                      <a:endParaRPr lang="en-US" altLang="ko-KR" sz="9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vl="0">
                        <a:lnSpc>
                          <a:spcPct val="115000"/>
                        </a:lnSpc>
                        <a:defRPr/>
                      </a:pPr>
                      <a:r>
                        <a:rPr lang="ko-Kore-KR" sz="1000">
                          <a:effectLst/>
                          <a:latin typeface="+mn-ea"/>
                          <a:ea typeface="+mn-ea"/>
                        </a:rPr>
                        <a:t>이메일</a:t>
                      </a:r>
                      <a:r>
                        <a:rPr lang="en-GB" sz="1000"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ore-KR" sz="1000">
                          <a:effectLst/>
                          <a:latin typeface="+mn-ea"/>
                          <a:ea typeface="+mn-ea"/>
                        </a:rPr>
                        <a:t>아이디</a:t>
                      </a:r>
                      <a:r>
                        <a:rPr lang="en-GB" sz="1000">
                          <a:effectLst/>
                          <a:latin typeface="+mn-ea"/>
                          <a:ea typeface="+mn-ea"/>
                        </a:rPr>
                        <a:t>), </a:t>
                      </a:r>
                      <a:r>
                        <a:rPr lang="ko-Kore-KR" sz="1000">
                          <a:effectLst/>
                          <a:latin typeface="+mn-ea"/>
                          <a:ea typeface="+mn-ea"/>
                        </a:rPr>
                        <a:t>이름</a:t>
                      </a:r>
                      <a:r>
                        <a:rPr lang="en-GB" sz="100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ore-KR" sz="1000">
                          <a:effectLst/>
                          <a:latin typeface="+mn-ea"/>
                          <a:ea typeface="+mn-ea"/>
                        </a:rPr>
                        <a:t>비밀번호</a:t>
                      </a:r>
                      <a:r>
                        <a:rPr lang="en-GB" sz="100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ore-KR" sz="1000">
                          <a:effectLst/>
                          <a:latin typeface="+mn-ea"/>
                          <a:ea typeface="+mn-ea"/>
                        </a:rPr>
                        <a:t>비밀번호 확인 입력</a:t>
                      </a:r>
                      <a:r>
                        <a:rPr lang="ko-KR" altLang="en-US" sz="1000">
                          <a:effectLst/>
                          <a:latin typeface="+mn-ea"/>
                          <a:ea typeface="+mn-ea"/>
                        </a:rPr>
                        <a:t> 후</a:t>
                      </a:r>
                      <a:br>
                        <a:rPr lang="en-US" altLang="ko-Kore-KR" sz="1000">
                          <a:effectLst/>
                          <a:latin typeface="+mn-ea"/>
                          <a:ea typeface="+mn-ea"/>
                        </a:rPr>
                      </a:br>
                      <a:r>
                        <a:rPr lang="ko-Kore-KR" sz="1000">
                          <a:effectLst/>
                          <a:latin typeface="+mn-ea"/>
                          <a:ea typeface="+mn-ea"/>
                        </a:rPr>
                        <a:t>회원 가입 버튼 클릭</a:t>
                      </a:r>
                      <a:endParaRPr lang="ko-Kore-KR" sz="100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01351"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ore-KR" altLang="en-US" sz="9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출력</a:t>
                      </a: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vl="0">
                        <a:lnSpc>
                          <a:spcPct val="115000"/>
                        </a:lnSpc>
                        <a:defRPr/>
                      </a:pPr>
                      <a:r>
                        <a:rPr lang="en-US" altLang="ko-KR" sz="900" dirty="0">
                          <a:effectLst/>
                          <a:latin typeface="+mn-ea"/>
                          <a:ea typeface="+mn-ea"/>
                        </a:rPr>
                        <a:t>2.</a:t>
                      </a: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 해당하는 병원의 상세페이지로 이동</a:t>
                      </a:r>
                      <a:endParaRPr lang="en-US" altLang="ko-KR" sz="900" dirty="0">
                        <a:effectLst/>
                        <a:latin typeface="+mn-ea"/>
                        <a:ea typeface="+mn-ea"/>
                      </a:endParaRPr>
                    </a:p>
                    <a:p>
                      <a:pPr lvl="0">
                        <a:lnSpc>
                          <a:spcPct val="115000"/>
                        </a:lnSpc>
                        <a:defRPr/>
                      </a:pPr>
                      <a:r>
                        <a:rPr lang="en-US" altLang="ko-KR" sz="900" dirty="0">
                          <a:effectLst/>
                          <a:latin typeface="+mn-ea"/>
                          <a:ea typeface="+mn-ea"/>
                        </a:rPr>
                        <a:t>3. </a:t>
                      </a: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찜 해제 및 해당병원의 카드를 내가 </a:t>
                      </a:r>
                      <a:r>
                        <a:rPr lang="ko-KR" altLang="en-US" sz="900" dirty="0" err="1">
                          <a:effectLst/>
                          <a:latin typeface="+mn-ea"/>
                          <a:ea typeface="+mn-ea"/>
                        </a:rPr>
                        <a:t>찜한</a:t>
                      </a: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 병원에서 삭제</a:t>
                      </a:r>
                      <a:endParaRPr lang="en-US" altLang="ko-KR" sz="900" dirty="0">
                        <a:effectLst/>
                        <a:latin typeface="+mn-ea"/>
                        <a:ea typeface="+mn-ea"/>
                      </a:endParaRPr>
                    </a:p>
                    <a:p>
                      <a:pPr lvl="0">
                        <a:lnSpc>
                          <a:spcPct val="115000"/>
                        </a:lnSpc>
                        <a:defRPr/>
                      </a:pPr>
                      <a:r>
                        <a:rPr lang="en-US" altLang="ko-KR" sz="900" dirty="0">
                          <a:effectLst/>
                          <a:latin typeface="+mn-ea"/>
                          <a:ea typeface="+mn-ea"/>
                        </a:rPr>
                        <a:t>4. </a:t>
                      </a: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해당 게시글 또는 질문의 상세페이지로 이동</a:t>
                      </a: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vl="0">
                        <a:lnSpc>
                          <a:spcPct val="115000"/>
                        </a:lnSpc>
                        <a:defRPr/>
                      </a:pPr>
                      <a:r>
                        <a:rPr lang="ko-Kore-KR" sz="1000">
                          <a:effectLst/>
                          <a:latin typeface="+mn-ea"/>
                          <a:ea typeface="+mn-ea"/>
                        </a:rPr>
                        <a:t>로그인 페이지</a:t>
                      </a:r>
                      <a:endParaRPr lang="ko-Kore-KR" sz="100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8" name="텍스트 개체 틀 1"/>
          <p:cNvSpPr txBox="1"/>
          <p:nvPr/>
        </p:nvSpPr>
        <p:spPr>
          <a:xfrm>
            <a:off x="5770804" y="70517"/>
            <a:ext cx="3098876" cy="237399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Font typeface="Arial"/>
              <a:buNone/>
              <a:defRPr/>
            </a:pPr>
            <a:r>
              <a:rPr kumimoji="1" lang="ko-KR" altLang="en-US" sz="1000" dirty="0"/>
              <a:t>조회</a:t>
            </a:r>
          </a:p>
        </p:txBody>
      </p:sp>
      <p:sp>
        <p:nvSpPr>
          <p:cNvPr id="10" name="텍스트 개체 틀 1"/>
          <p:cNvSpPr txBox="1"/>
          <p:nvPr/>
        </p:nvSpPr>
        <p:spPr>
          <a:xfrm>
            <a:off x="10523913" y="70517"/>
            <a:ext cx="1540811" cy="237399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Font typeface="Arial"/>
              <a:buNone/>
              <a:defRPr/>
            </a:pPr>
            <a:r>
              <a:rPr kumimoji="1" lang="en-US" altLang="ko-KR" sz="1000" dirty="0"/>
              <a:t>MyPage-01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564E34D7-86B5-48FE-95F5-73C1D32505D4}"/>
              </a:ext>
            </a:extLst>
          </p:cNvPr>
          <p:cNvGrpSpPr/>
          <p:nvPr/>
        </p:nvGrpSpPr>
        <p:grpSpPr>
          <a:xfrm>
            <a:off x="200025" y="731346"/>
            <a:ext cx="8658286" cy="5783754"/>
            <a:chOff x="200025" y="731346"/>
            <a:chExt cx="8658286" cy="5783754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42287099-E70A-4BCE-B87D-0D50B960A8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076" b="1344"/>
            <a:stretch/>
          </p:blipFill>
          <p:spPr>
            <a:xfrm>
              <a:off x="261502" y="731346"/>
              <a:ext cx="1510148" cy="5688000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213548E7-FAA2-43B4-A6FA-B0659389913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19809" y="1390650"/>
              <a:ext cx="7038502" cy="4333227"/>
            </a:xfrm>
            <a:prstGeom prst="rect">
              <a:avLst/>
            </a:prstGeom>
          </p:spPr>
        </p:pic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E86BE17B-2A50-425A-A6F6-313703332A09}"/>
                </a:ext>
              </a:extLst>
            </p:cNvPr>
            <p:cNvSpPr/>
            <p:nvPr/>
          </p:nvSpPr>
          <p:spPr>
            <a:xfrm>
              <a:off x="200025" y="5429250"/>
              <a:ext cx="1629309" cy="108585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8193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4294967295"/>
          </p:nvPr>
        </p:nvSpPr>
        <p:spPr>
          <a:xfrm>
            <a:off x="1330037" y="70517"/>
            <a:ext cx="3192088" cy="237399"/>
          </a:xfrm>
        </p:spPr>
        <p:txBody>
          <a:bodyPr>
            <a:noAutofit/>
          </a:bodyPr>
          <a:lstStyle/>
          <a:p>
            <a:pPr marL="0" lvl="0" indent="0" algn="ctr" latinLnBrk="1">
              <a:buNone/>
              <a:defRPr/>
            </a:pPr>
            <a:r>
              <a:rPr lang="en-US" altLang="ko-KR" sz="1000"/>
              <a:t>“</a:t>
            </a:r>
            <a:r>
              <a:rPr lang="ko-KR" altLang="en-US" sz="1000"/>
              <a:t>내 맘에 쏙 병원찾기</a:t>
            </a:r>
            <a:r>
              <a:rPr lang="en-US" altLang="ko-KR" sz="1000"/>
              <a:t>”  </a:t>
            </a:r>
            <a:r>
              <a:rPr lang="ko-KR" altLang="en-US" sz="1000"/>
              <a:t>선택 화면</a:t>
            </a:r>
          </a:p>
        </p:txBody>
      </p:sp>
      <p:graphicFrame>
        <p:nvGraphicFramePr>
          <p:cNvPr id="9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8086084"/>
              </p:ext>
            </p:extLst>
          </p:nvPr>
        </p:nvGraphicFramePr>
        <p:xfrm>
          <a:off x="8962892" y="405819"/>
          <a:ext cx="3107564" cy="4719876"/>
        </p:xfrm>
        <a:graphic>
          <a:graphicData uri="http://schemas.openxmlformats.org/drawingml/2006/table">
            <a:tbl>
              <a:tblPr firstRow="1" bandRow="1"/>
              <a:tblGrid>
                <a:gridCol w="3115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72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7874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0045">
                <a:tc gridSpan="3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ore-KR" altLang="en-US" sz="9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기능</a:t>
                      </a:r>
                      <a:r>
                        <a:rPr lang="ko-KR" altLang="en-US" sz="9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상세 설명</a:t>
                      </a:r>
                      <a:endParaRPr lang="ko-Kore-KR" altLang="en-US" sz="9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ore-KR" altLang="en-US" sz="10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기능</a:t>
                      </a:r>
                      <a:r>
                        <a:rPr lang="ko-KR" altLang="en-US" sz="10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상세 설명</a:t>
                      </a:r>
                      <a:endParaRPr lang="ko-Kore-KR" altLang="en-US" sz="10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en-US" altLang="ko-KR" sz="105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7868">
                <a:tc gridSpan="3"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  <a:defRPr/>
                      </a:pP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사용자 선택에 따른 병원을 검색하기 위한 선택 화면</a:t>
                      </a:r>
                      <a:endParaRPr lang="ko-Kore-KR" altLang="en-US" sz="900" dirty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  <a:defRPr/>
                      </a:pPr>
                      <a:r>
                        <a:rPr lang="ko-KR" altLang="en-US" sz="1000">
                          <a:latin typeface="+mn-ea"/>
                          <a:ea typeface="+mn-ea"/>
                        </a:rPr>
                        <a:t>서비스 이용을 위한 회원 가입 </a:t>
                      </a:r>
                      <a:endParaRPr lang="ko-Kore-KR" altLang="en-US" sz="100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  <a:defRPr/>
                      </a:pPr>
                      <a:r>
                        <a:rPr lang="ko-KR" altLang="en-US" sz="1000">
                          <a:latin typeface="+mn-ea"/>
                          <a:ea typeface="+mn-ea"/>
                        </a:rPr>
                        <a:t>서비스 이용을 위한 회원 가입 </a:t>
                      </a:r>
                      <a:endParaRPr lang="ko-Kore-KR" altLang="en-US" sz="100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9456">
                <a:tc rowSpan="3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ore-KR" sz="900" b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FE</a:t>
                      </a:r>
                      <a:endParaRPr lang="ko-Kore-KR" altLang="en-US" sz="900" b="1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R" sz="900" b="0">
                          <a:latin typeface="+mn-ea"/>
                          <a:ea typeface="+mn-ea"/>
                        </a:rPr>
                        <a:t>1</a:t>
                      </a:r>
                      <a:endParaRPr lang="ko-Kore-KR" altLang="en-US" sz="900" b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시</a:t>
                      </a:r>
                      <a:r>
                        <a:rPr lang="en-US" altLang="ko-KR" sz="90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도 선택에 따라 달라지는 시</a:t>
                      </a:r>
                      <a:r>
                        <a:rPr lang="en-US" altLang="ko-KR" sz="90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군</a:t>
                      </a:r>
                      <a:r>
                        <a:rPr lang="en-US" altLang="ko-KR" sz="90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구를 선택</a:t>
                      </a:r>
                      <a:endParaRPr lang="en-US" altLang="ko-KR" sz="900" dirty="0">
                        <a:latin typeface="+mn-ea"/>
                        <a:ea typeface="+mn-ea"/>
                      </a:endParaRPr>
                    </a:p>
                    <a:p>
                      <a:pPr lvl="0">
                        <a:defRPr/>
                      </a:pPr>
                      <a:r>
                        <a:rPr lang="en-US" altLang="ko-KR" sz="900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필수선택</a:t>
                      </a:r>
                      <a:r>
                        <a:rPr lang="en-US" altLang="ko-KR" sz="900" dirty="0">
                          <a:latin typeface="+mn-ea"/>
                          <a:ea typeface="+mn-ea"/>
                        </a:rPr>
                        <a:t>)</a:t>
                      </a: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9456">
                <a:tc v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en-US" sz="900" b="0">
                          <a:latin typeface="+mn-ea"/>
                          <a:ea typeface="+mn-ea"/>
                        </a:rPr>
                        <a:t>2</a:t>
                      </a:r>
                      <a:endParaRPr lang="ko-Kore-KR" altLang="en-US" sz="900" b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전문의 및 기타인력 선택</a:t>
                      </a:r>
                      <a:r>
                        <a:rPr lang="en-US" altLang="ko-KR" sz="900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추가선택</a:t>
                      </a:r>
                      <a:r>
                        <a:rPr lang="en-US" altLang="ko-KR" sz="900" dirty="0"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900" dirty="0"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선택 시 </a:t>
                      </a:r>
                      <a:r>
                        <a:rPr lang="ko-KR" altLang="en-US" sz="900" dirty="0" err="1">
                          <a:latin typeface="+mn-ea"/>
                          <a:ea typeface="+mn-ea"/>
                        </a:rPr>
                        <a:t>호버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 기능 및 선택된 전문의 란에 표시</a:t>
                      </a:r>
                      <a:r>
                        <a:rPr lang="en-US" altLang="ko-KR" sz="900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해제</a:t>
                      </a:r>
                      <a:r>
                        <a:rPr lang="en-US" altLang="ko-KR" sz="900" dirty="0">
                          <a:latin typeface="+mn-ea"/>
                          <a:ea typeface="+mn-ea"/>
                        </a:rPr>
                        <a:t>) 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됨</a:t>
                      </a:r>
                      <a:endParaRPr lang="en-US" altLang="ko-KR" sz="900" dirty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9456">
                <a:tc v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en-US" sz="900" b="0">
                          <a:latin typeface="+mn-ea"/>
                          <a:ea typeface="+mn-ea"/>
                        </a:rPr>
                        <a:t>3</a:t>
                      </a:r>
                      <a:endParaRPr lang="ko-Kore-KR" altLang="en-US" sz="900" b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초기화 버튼 클릭 시 선택된 옵션 모두 초기화</a:t>
                      </a:r>
                      <a:r>
                        <a:rPr lang="en-US" altLang="ko-KR" sz="900" dirty="0">
                          <a:latin typeface="+mn-ea"/>
                          <a:ea typeface="+mn-ea"/>
                        </a:rPr>
                        <a:t>,</a:t>
                      </a:r>
                    </a:p>
                    <a:p>
                      <a:pPr lvl="0">
                        <a:defRPr/>
                      </a:pP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검색 버튼 클릭 시 사용자 선택에 해당하는 병원 리스트 페이지로 이동</a:t>
                      </a:r>
                      <a:endParaRPr lang="en-US" altLang="ko-KR" sz="900" dirty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0420">
                <a:tc rowSpan="3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ore-KR" sz="900" b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BE</a:t>
                      </a:r>
                      <a:endParaRPr lang="ko-Kore-KR" altLang="en-US" sz="900" b="1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ore-KR" sz="900" b="0">
                          <a:latin typeface="+mn-ea"/>
                          <a:ea typeface="+mn-ea"/>
                        </a:rPr>
                        <a:t>1</a:t>
                      </a:r>
                      <a:endParaRPr lang="ko-Kore-KR" altLang="en-US" sz="900" b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15000"/>
                        </a:lnSpc>
                        <a:defRPr/>
                      </a:pPr>
                      <a:r>
                        <a:rPr lang="ko-KR" altLang="en-US" sz="900" dirty="0" err="1">
                          <a:effectLst/>
                          <a:latin typeface="+mn-ea"/>
                          <a:ea typeface="+mn-ea"/>
                        </a:rPr>
                        <a:t>내맘에</a:t>
                      </a: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 쏙 </a:t>
                      </a:r>
                      <a:r>
                        <a:rPr lang="ko-KR" altLang="en-US" sz="900" dirty="0" err="1">
                          <a:effectLst/>
                          <a:latin typeface="+mn-ea"/>
                          <a:ea typeface="+mn-ea"/>
                        </a:rPr>
                        <a:t>병원찾기</a:t>
                      </a: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 페이지로 왔을 때</a:t>
                      </a:r>
                      <a:r>
                        <a:rPr lang="en-US" altLang="ko-KR" sz="900" dirty="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@GetMapping("/regions")</a:t>
                      </a:r>
                      <a:r>
                        <a:rPr lang="ko-KR" alt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을 통해 </a:t>
                      </a:r>
                      <a:r>
                        <a:rPr lang="ko-KR" altLang="en-US" sz="9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시군목록</a:t>
                      </a:r>
                      <a:r>
                        <a:rPr lang="ko-KR" alt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전달</a:t>
                      </a:r>
                      <a:endParaRPr lang="ko-Kore-KR" sz="9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70420">
                <a:tc v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en-US" sz="900" b="0">
                          <a:latin typeface="+mn-ea"/>
                          <a:ea typeface="+mn-ea"/>
                        </a:rPr>
                        <a:t>2</a:t>
                      </a:r>
                      <a:endParaRPr lang="ko-Kore-KR" altLang="en-US" sz="900" b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시도선택한 것을 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9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RequestParam</a:t>
                      </a:r>
                      <a:r>
                        <a:rPr lang="ko-KR" alt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으로 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@GetMapping("/subregions")</a:t>
                      </a:r>
                      <a:r>
                        <a:rPr lang="ko-KR" alt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하여 </a:t>
                      </a:r>
                      <a:r>
                        <a:rPr lang="ko-KR" altLang="en-US" sz="900" kern="120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시군구목록리스트를</a:t>
                      </a:r>
                      <a:r>
                        <a:rPr lang="ko-KR" altLang="en-US" sz="90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전달</a:t>
                      </a:r>
                      <a:endParaRPr lang="ko-Kore-KR" sz="9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0420">
                <a:tc v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en-US" sz="900" b="0">
                          <a:latin typeface="+mn-ea"/>
                          <a:ea typeface="+mn-ea"/>
                        </a:rPr>
                        <a:t>3</a:t>
                      </a:r>
                      <a:endParaRPr lang="ko-Kore-KR" altLang="en-US" sz="900" b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15000"/>
                        </a:lnSpc>
                        <a:defRPr/>
                      </a:pP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지역</a:t>
                      </a:r>
                      <a:r>
                        <a:rPr lang="en-US" altLang="ko-KR" sz="900" dirty="0"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필수</a:t>
                      </a:r>
                      <a:r>
                        <a:rPr lang="en-US" altLang="ko-KR" sz="900" dirty="0">
                          <a:effectLst/>
                          <a:latin typeface="+mn-ea"/>
                          <a:ea typeface="+mn-ea"/>
                        </a:rPr>
                        <a:t>), </a:t>
                      </a: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전문의와  기타인력</a:t>
                      </a:r>
                      <a:r>
                        <a:rPr lang="en-US" altLang="ko-KR" sz="900" dirty="0"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선택</a:t>
                      </a:r>
                      <a:r>
                        <a:rPr lang="en-US" altLang="ko-KR" sz="900" dirty="0">
                          <a:effectLst/>
                          <a:latin typeface="+mn-ea"/>
                          <a:ea typeface="+mn-ea"/>
                        </a:rPr>
                        <a:t>)</a:t>
                      </a: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을 </a:t>
                      </a:r>
                      <a:r>
                        <a:rPr lang="en-US" altLang="ko-KR" sz="9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RequestParam</a:t>
                      </a:r>
                      <a:r>
                        <a:rPr lang="ko-KR" alt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로 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@GetMapping("/list")</a:t>
                      </a:r>
                      <a:r>
                        <a:rPr lang="ko-KR" alt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함</a:t>
                      </a:r>
                      <a:endParaRPr lang="ko-Kore-KR" sz="9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1351">
                <a:tc gridSpan="3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ore-KR" altLang="en-US" sz="9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인터페이스</a:t>
                      </a:r>
                      <a:r>
                        <a:rPr lang="ko-KR" altLang="en-US" sz="9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요구사항</a:t>
                      </a:r>
                      <a:endParaRPr lang="ko-Kore-KR" altLang="en-US" sz="9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ore-KR" altLang="en-US" sz="10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인터페이스</a:t>
                      </a:r>
                      <a:r>
                        <a:rPr lang="ko-KR" altLang="en-US" sz="10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요구사항</a:t>
                      </a:r>
                      <a:endParaRPr lang="ko-Kore-KR" altLang="en-US" sz="10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171450" lvl="0" indent="-171450">
                        <a:buFontTx/>
                        <a:buChar char="-"/>
                        <a:defRPr/>
                      </a:pPr>
                      <a:endParaRPr lang="en-US" altLang="ko-KR" sz="1100"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8870"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9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입력</a:t>
                      </a: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vl="0">
                        <a:lnSpc>
                          <a:spcPct val="115000"/>
                        </a:lnSpc>
                        <a:defRPr/>
                      </a:pPr>
                      <a:r>
                        <a:rPr lang="en-US" altLang="ko-KR" sz="900" dirty="0">
                          <a:effectLst/>
                          <a:latin typeface="+mn-ea"/>
                          <a:ea typeface="+mn-ea"/>
                        </a:rPr>
                        <a:t>1.</a:t>
                      </a: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 지역</a:t>
                      </a:r>
                      <a:r>
                        <a:rPr lang="en-US" altLang="ko-KR" sz="900" dirty="0"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시</a:t>
                      </a:r>
                      <a:r>
                        <a:rPr lang="en-US" altLang="ko-KR" sz="900" dirty="0"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도</a:t>
                      </a:r>
                      <a:r>
                        <a:rPr lang="en-US" altLang="ko-KR" sz="900" dirty="0">
                          <a:effectLst/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 시</a:t>
                      </a:r>
                      <a:r>
                        <a:rPr lang="en-US" altLang="ko-KR" sz="900" dirty="0"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군</a:t>
                      </a:r>
                      <a:r>
                        <a:rPr lang="en-US" altLang="ko-KR" sz="900" dirty="0"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구</a:t>
                      </a:r>
                      <a:r>
                        <a:rPr lang="en-US" altLang="ko-KR" sz="900" dirty="0">
                          <a:effectLst/>
                          <a:latin typeface="+mn-ea"/>
                          <a:ea typeface="+mn-ea"/>
                        </a:rPr>
                        <a:t>)</a:t>
                      </a: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  선택 후</a:t>
                      </a:r>
                      <a:r>
                        <a:rPr lang="en-US" altLang="ko-KR" sz="900" dirty="0">
                          <a:effectLst/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 필요 시 전문의 및 기타인력 선택 후 검색버튼 클릭</a:t>
                      </a: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vl="0">
                        <a:lnSpc>
                          <a:spcPct val="115000"/>
                        </a:lnSpc>
                        <a:defRPr/>
                      </a:pPr>
                      <a:r>
                        <a:rPr lang="ko-Kore-KR" sz="1000">
                          <a:effectLst/>
                          <a:latin typeface="+mn-ea"/>
                          <a:ea typeface="+mn-ea"/>
                        </a:rPr>
                        <a:t>이메일</a:t>
                      </a:r>
                      <a:r>
                        <a:rPr lang="en-GB" sz="1000"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ore-KR" sz="1000">
                          <a:effectLst/>
                          <a:latin typeface="+mn-ea"/>
                          <a:ea typeface="+mn-ea"/>
                        </a:rPr>
                        <a:t>아이디</a:t>
                      </a:r>
                      <a:r>
                        <a:rPr lang="en-GB" sz="1000">
                          <a:effectLst/>
                          <a:latin typeface="+mn-ea"/>
                          <a:ea typeface="+mn-ea"/>
                        </a:rPr>
                        <a:t>), </a:t>
                      </a:r>
                      <a:r>
                        <a:rPr lang="ko-Kore-KR" sz="1000">
                          <a:effectLst/>
                          <a:latin typeface="+mn-ea"/>
                          <a:ea typeface="+mn-ea"/>
                        </a:rPr>
                        <a:t>이름</a:t>
                      </a:r>
                      <a:r>
                        <a:rPr lang="en-GB" sz="100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ore-KR" sz="1000">
                          <a:effectLst/>
                          <a:latin typeface="+mn-ea"/>
                          <a:ea typeface="+mn-ea"/>
                        </a:rPr>
                        <a:t>비밀번호</a:t>
                      </a:r>
                      <a:r>
                        <a:rPr lang="en-GB" sz="100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ore-KR" sz="1000">
                          <a:effectLst/>
                          <a:latin typeface="+mn-ea"/>
                          <a:ea typeface="+mn-ea"/>
                        </a:rPr>
                        <a:t>비밀번호 확인 입력</a:t>
                      </a:r>
                      <a:r>
                        <a:rPr lang="ko-KR" altLang="en-US" sz="1000">
                          <a:effectLst/>
                          <a:latin typeface="+mn-ea"/>
                          <a:ea typeface="+mn-ea"/>
                        </a:rPr>
                        <a:t> 후</a:t>
                      </a:r>
                      <a:br>
                        <a:rPr lang="en-US" altLang="ko-Kore-KR" sz="1000">
                          <a:effectLst/>
                          <a:latin typeface="+mn-ea"/>
                          <a:ea typeface="+mn-ea"/>
                        </a:rPr>
                      </a:br>
                      <a:r>
                        <a:rPr lang="ko-Kore-KR" sz="1000">
                          <a:effectLst/>
                          <a:latin typeface="+mn-ea"/>
                          <a:ea typeface="+mn-ea"/>
                        </a:rPr>
                        <a:t>회원 가입 버튼 클릭</a:t>
                      </a:r>
                      <a:endParaRPr lang="ko-Kore-KR" sz="100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01351"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ore-KR" altLang="en-US" sz="9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출력</a:t>
                      </a: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vl="0">
                        <a:lnSpc>
                          <a:spcPct val="115000"/>
                        </a:lnSpc>
                        <a:defRPr/>
                      </a:pPr>
                      <a:r>
                        <a:rPr lang="en-US" altLang="ko-KR" sz="900" dirty="0">
                          <a:effectLst/>
                          <a:latin typeface="+mn-ea"/>
                          <a:ea typeface="+mn-ea"/>
                        </a:rPr>
                        <a:t>1.</a:t>
                      </a: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 검색 조건에 해당하는 병원 리스트 출력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effectLst/>
                          <a:latin typeface="+mn-ea"/>
                          <a:ea typeface="+mn-ea"/>
                        </a:rPr>
                        <a:t>2.</a:t>
                      </a: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kumimoji="1" lang="en-US" altLang="ko-KR" sz="900" dirty="0"/>
                        <a:t>Search-02</a:t>
                      </a: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로 이동</a:t>
                      </a: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vl="0">
                        <a:lnSpc>
                          <a:spcPct val="115000"/>
                        </a:lnSpc>
                        <a:defRPr/>
                      </a:pPr>
                      <a:r>
                        <a:rPr lang="ko-Kore-KR" sz="1000">
                          <a:effectLst/>
                          <a:latin typeface="+mn-ea"/>
                          <a:ea typeface="+mn-ea"/>
                        </a:rPr>
                        <a:t>로그인 페이지</a:t>
                      </a:r>
                      <a:endParaRPr lang="ko-Kore-KR" sz="100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8" name="텍스트 개체 틀 1"/>
          <p:cNvSpPr txBox="1"/>
          <p:nvPr/>
        </p:nvSpPr>
        <p:spPr>
          <a:xfrm>
            <a:off x="5770804" y="70517"/>
            <a:ext cx="3098876" cy="237399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Font typeface="Arial"/>
              <a:buNone/>
              <a:defRPr/>
            </a:pPr>
            <a:r>
              <a:rPr kumimoji="1" lang="ko-KR" altLang="en-US" sz="1000"/>
              <a:t>조회</a:t>
            </a:r>
          </a:p>
        </p:txBody>
      </p:sp>
      <p:sp>
        <p:nvSpPr>
          <p:cNvPr id="10" name="텍스트 개체 틀 1"/>
          <p:cNvSpPr txBox="1"/>
          <p:nvPr/>
        </p:nvSpPr>
        <p:spPr>
          <a:xfrm>
            <a:off x="10523913" y="70517"/>
            <a:ext cx="1540811" cy="237399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Font typeface="Arial"/>
              <a:buNone/>
              <a:defRPr/>
            </a:pPr>
            <a:r>
              <a:rPr kumimoji="1" lang="en-US" altLang="ko-KR" sz="1000" dirty="0"/>
              <a:t>Search-01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E29E53F-7EED-46CA-A1F7-C10A21C8F91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9" r="2398"/>
          <a:stretch/>
        </p:blipFill>
        <p:spPr>
          <a:xfrm>
            <a:off x="140594" y="832786"/>
            <a:ext cx="8717566" cy="5510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959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직사각형 47"/>
          <p:cNvSpPr/>
          <p:nvPr/>
        </p:nvSpPr>
        <p:spPr>
          <a:xfrm>
            <a:off x="8760989" y="5141422"/>
            <a:ext cx="2804455" cy="1277797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47" name="직사각형 46"/>
          <p:cNvSpPr/>
          <p:nvPr/>
        </p:nvSpPr>
        <p:spPr>
          <a:xfrm>
            <a:off x="924296" y="5150946"/>
            <a:ext cx="7305019" cy="1277797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23" name="제목 3"/>
          <p:cNvSpPr>
            <a:spLocks noGrp="1"/>
          </p:cNvSpPr>
          <p:nvPr/>
        </p:nvSpPr>
        <p:spPr>
          <a:xfrm>
            <a:off x="838199" y="317624"/>
            <a:ext cx="10515600" cy="1325563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marL="0" lvl="0" indent="0" algn="l" defTabSz="914400" rtl="0" eaLnBrk="1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4400" b="0" i="0" u="none" strike="noStrike" kern="1200" cap="none" spc="0" normalizeH="0" baseline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활용 데이터 및 주요 컨텐츠</a:t>
            </a:r>
          </a:p>
        </p:txBody>
      </p:sp>
      <p:sp>
        <p:nvSpPr>
          <p:cNvPr id="27" name="가로 글상자 26"/>
          <p:cNvSpPr txBox="1"/>
          <p:nvPr/>
        </p:nvSpPr>
        <p:spPr>
          <a:xfrm>
            <a:off x="1236529" y="5307821"/>
            <a:ext cx="6975463" cy="976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1" indent="0" algn="l" defTabSz="914400" rtl="0" eaLnBrk="1" latinLnBrk="1" hangingPunct="1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b="0" i="0" u="none" strike="noStrike" kern="1200" cap="none" spc="0" normalizeH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</a:t>
            </a:r>
            <a:r>
              <a:rPr kumimoji="0" lang="ko-KR" altLang="en-US" b="0" i="0" u="none" strike="noStrike" kern="1200" cap="none" spc="0" normalizeH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kumimoji="0" lang="ko-KR" altLang="en-US" b="1" i="0" u="none" strike="noStrike" kern="1200" cap="none" spc="0" normalizeH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병원정보서비스</a:t>
            </a:r>
            <a:r>
              <a:rPr kumimoji="0" lang="en-US" altLang="ko-KR" b="0" i="0" u="none" strike="noStrike" kern="1200" cap="none" spc="0" normalizeH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</a:t>
            </a:r>
            <a:r>
              <a:rPr kumimoji="0" lang="ko-KR" altLang="en-US" b="0" i="0" u="none" strike="noStrike" kern="1200" cap="none" spc="0" normalizeH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전화번호</a:t>
            </a:r>
            <a:r>
              <a:rPr kumimoji="0" lang="en-US" altLang="ko-KR" b="0" i="0" u="none" strike="noStrike" kern="1200" cap="none" spc="0" normalizeH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kumimoji="0" lang="ko-KR" altLang="en-US" b="0" i="0" u="none" strike="noStrike" kern="1200" cap="none" spc="0" normalizeH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주소 등 세부정보 및 좌표</a:t>
            </a:r>
            <a:r>
              <a:rPr kumimoji="0" lang="en-US" altLang="ko-KR" b="0" i="0" u="none" strike="noStrike" kern="1200" cap="none" spc="0" normalizeH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</a:t>
            </a:r>
          </a:p>
          <a:p>
            <a:pPr marL="457200" lvl="1" indent="0" algn="l" defTabSz="914400" rtl="0" eaLnBrk="1" latinLnBrk="1" hangingPunct="1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b="0" i="0" u="none" strike="noStrike" kern="1200" cap="none" spc="0" normalizeH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</a:t>
            </a:r>
            <a:r>
              <a:rPr kumimoji="0" lang="ko-KR" altLang="en-US" b="0" i="0" u="none" strike="noStrike" kern="1200" cap="none" spc="0" normalizeH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kumimoji="0" lang="ko-KR" altLang="en-US" b="1" i="0" u="none" strike="noStrike" kern="1200" cap="none" spc="0" normalizeH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기타인력정보</a:t>
            </a:r>
            <a:r>
              <a:rPr kumimoji="0" lang="en-US" altLang="ko-KR" b="0" i="0" u="none" strike="noStrike" kern="1200" cap="none" spc="0" normalizeH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923747" y="1911350"/>
            <a:ext cx="3066612" cy="2772346"/>
          </a:xfrm>
          <a:prstGeom prst="rect">
            <a:avLst/>
          </a:prstGeom>
          <a:solidFill>
            <a:srgbClr val="EDF2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29" name="타원 28"/>
          <p:cNvSpPr/>
          <p:nvPr/>
        </p:nvSpPr>
        <p:spPr>
          <a:xfrm>
            <a:off x="636208" y="1598232"/>
            <a:ext cx="667897" cy="69264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30" name="TextBox 21"/>
          <p:cNvSpPr txBox="1"/>
          <p:nvPr/>
        </p:nvSpPr>
        <p:spPr>
          <a:xfrm>
            <a:off x="746760" y="1709345"/>
            <a:ext cx="38594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2000" b="1" dirty="0">
                <a:solidFill>
                  <a:schemeClr val="bg1"/>
                </a:solidFill>
              </a:rPr>
              <a:t>1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4617707" y="1911350"/>
            <a:ext cx="3609570" cy="2772346"/>
          </a:xfrm>
          <a:prstGeom prst="rect">
            <a:avLst/>
          </a:prstGeom>
          <a:solidFill>
            <a:srgbClr val="EDF2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4311118" y="1598232"/>
            <a:ext cx="667897" cy="69264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33" name="TextBox 24"/>
          <p:cNvSpPr txBox="1"/>
          <p:nvPr/>
        </p:nvSpPr>
        <p:spPr>
          <a:xfrm>
            <a:off x="4442781" y="1709345"/>
            <a:ext cx="3855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2000" b="1">
                <a:solidFill>
                  <a:schemeClr val="bg1"/>
                </a:solidFill>
              </a:rPr>
              <a:t>2</a:t>
            </a:r>
            <a:endParaRPr lang="ko-KR" altLang="en-US" sz="2000" b="1">
              <a:solidFill>
                <a:schemeClr val="bg1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8759342" y="1911350"/>
            <a:ext cx="2806345" cy="2772346"/>
          </a:xfrm>
          <a:prstGeom prst="rect">
            <a:avLst/>
          </a:prstGeom>
          <a:solidFill>
            <a:srgbClr val="EDF2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8452753" y="1598232"/>
            <a:ext cx="667897" cy="69264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36" name="TextBox 27"/>
          <p:cNvSpPr txBox="1"/>
          <p:nvPr/>
        </p:nvSpPr>
        <p:spPr>
          <a:xfrm>
            <a:off x="8581210" y="1709345"/>
            <a:ext cx="3806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2000" b="1">
                <a:solidFill>
                  <a:schemeClr val="bg1"/>
                </a:solidFill>
              </a:rPr>
              <a:t>3</a:t>
            </a:r>
            <a:endParaRPr lang="ko-KR" altLang="en-US" sz="2000" b="1">
              <a:solidFill>
                <a:schemeClr val="bg1"/>
              </a:solidFill>
            </a:endParaRPr>
          </a:p>
        </p:txBody>
      </p:sp>
      <p:sp>
        <p:nvSpPr>
          <p:cNvPr id="37" name="TextBox 32"/>
          <p:cNvSpPr txBox="1"/>
          <p:nvPr/>
        </p:nvSpPr>
        <p:spPr>
          <a:xfrm>
            <a:off x="935824" y="2501956"/>
            <a:ext cx="3024370" cy="18671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1900" b="0" i="0" u="none" strike="noStrike" kern="1200" cap="none" spc="0" normalizeH="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공공데이터포털</a:t>
            </a:r>
            <a:r>
              <a:rPr kumimoji="0" lang="ko-KR" altLang="en-US" sz="1900" b="0" i="0" u="none" strike="noStrike" kern="1200" cap="none" spc="0" normalizeH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kumimoji="0" lang="en-US" altLang="ko-KR" sz="1900" b="0" i="0" u="none" strike="noStrike" kern="1200" cap="none" spc="0" normalizeH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</a:t>
            </a:r>
            <a:r>
              <a:rPr kumimoji="0" lang="ko-KR" altLang="en-US" sz="1900" b="0" i="0" u="none" strike="noStrike" kern="1200" cap="none" spc="0" normalizeH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</a:p>
          <a:p>
            <a:pPr marL="0" lvl="0" indent="0" algn="l" defTabSz="914400" rtl="0" eaLnBrk="1" latinLnBrk="1" hangingPunct="1"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1900" b="0" i="0" u="none" strike="noStrike" kern="1200" cap="none" spc="0" normalizeH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건강보험심사평가원 </a:t>
            </a:r>
            <a:r>
              <a:rPr kumimoji="0" lang="en-US" altLang="ko-KR" sz="1900" b="0" i="0" u="none" strike="noStrike" kern="1200" cap="none" spc="0" normalizeH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</a:t>
            </a:r>
            <a:r>
              <a:rPr kumimoji="0" lang="ko-KR" altLang="en-US" sz="1900" b="0" i="0" u="none" strike="noStrike" kern="1200" cap="none" spc="0" normalizeH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</a:p>
          <a:p>
            <a:pPr marL="0" lvl="0" indent="0" algn="l" defTabSz="914400" rtl="0" eaLnBrk="1" latinLnBrk="1" hangingPunct="1"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b="1" i="0" u="none" strike="noStrike" kern="1200" cap="none" spc="0" normalizeH="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의료기관별상세정보서비스</a:t>
            </a:r>
            <a:endParaRPr lang="en-US" altLang="ko-KR" dirty="0"/>
          </a:p>
          <a:p>
            <a:pPr marL="0" lvl="0" indent="0" algn="l" defTabSz="914400" rtl="0" eaLnBrk="1" latinLnBrk="1" hangingPunct="1"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00" b="0" i="0" u="none" strike="noStrike" kern="1200" cap="none" spc="0" normalizeH="0" baseline="0" dirty="0">
              <a:solidFill>
                <a:schemeClr val="tx1"/>
              </a:solidFill>
              <a:latin typeface="+mn-lt"/>
              <a:ea typeface="+mn-ea"/>
              <a:cs typeface="+mn-cs"/>
              <a:hlinkClick r:id="rId2"/>
            </a:endParaRPr>
          </a:p>
          <a:p>
            <a:pPr marL="0" lvl="0" indent="0" algn="l" defTabSz="914400" rtl="0" eaLnBrk="1" latinLnBrk="1" hangingPunct="1"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1200" b="0" i="0" u="none" strike="noStrike" kern="1200" cap="none" spc="0" normalizeH="0" baseline="0" dirty="0">
                <a:solidFill>
                  <a:schemeClr val="tx1"/>
                </a:solidFill>
                <a:latin typeface="+mn-lt"/>
                <a:ea typeface="+mn-ea"/>
                <a:cs typeface="+mn-cs"/>
                <a:hlinkClick r:id="rId2"/>
              </a:rPr>
              <a:t>https://www.data.go.kr/data/15001699/openapi.do</a:t>
            </a:r>
            <a:endParaRPr lang="ko-KR" altLang="en-US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8" name="TextBox 33"/>
          <p:cNvSpPr txBox="1"/>
          <p:nvPr/>
        </p:nvSpPr>
        <p:spPr>
          <a:xfrm>
            <a:off x="4647413" y="2374626"/>
            <a:ext cx="3546258" cy="2067233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lvl="0">
              <a:spcBef>
                <a:spcPts val="1000"/>
              </a:spcBef>
              <a:buFont typeface="Arial"/>
              <a:buNone/>
              <a:defRPr/>
            </a:pPr>
            <a:r>
              <a:rPr lang="en-US" altLang="ko-KR" sz="1900" kern="1400" spc="100" baseline="0" dirty="0">
                <a:solidFill>
                  <a:schemeClr val="tx1"/>
                </a:solidFill>
              </a:rPr>
              <a:t>HIRA(</a:t>
            </a:r>
            <a:r>
              <a:rPr lang="ko-KR" altLang="en-US" sz="1900" kern="1400" spc="100" baseline="0" dirty="0">
                <a:solidFill>
                  <a:schemeClr val="tx1"/>
                </a:solidFill>
              </a:rPr>
              <a:t>건강보험심사평가원</a:t>
            </a:r>
            <a:r>
              <a:rPr lang="en-US" altLang="ko-KR" sz="1900" kern="1400" spc="100" baseline="0" dirty="0">
                <a:solidFill>
                  <a:schemeClr val="tx1"/>
                </a:solidFill>
              </a:rPr>
              <a:t>)</a:t>
            </a:r>
          </a:p>
          <a:p>
            <a:pPr lvl="0">
              <a:spcBef>
                <a:spcPts val="1000"/>
              </a:spcBef>
              <a:buFont typeface="Arial"/>
              <a:buNone/>
              <a:defRPr/>
            </a:pPr>
            <a:r>
              <a:rPr lang="ko-KR" altLang="en-US" sz="1900" kern="1400" spc="100" baseline="0" dirty="0">
                <a:solidFill>
                  <a:schemeClr val="tx1"/>
                </a:solidFill>
              </a:rPr>
              <a:t>빅데이터 </a:t>
            </a:r>
            <a:r>
              <a:rPr lang="ko-KR" altLang="en-US" sz="1900" kern="1400" spc="100" baseline="0" dirty="0" err="1">
                <a:solidFill>
                  <a:schemeClr val="tx1"/>
                </a:solidFill>
              </a:rPr>
              <a:t>개방포털</a:t>
            </a:r>
            <a:r>
              <a:rPr lang="ko-KR" altLang="en-US" sz="1900" kern="1400" spc="100" baseline="0" dirty="0">
                <a:solidFill>
                  <a:schemeClr val="tx1"/>
                </a:solidFill>
              </a:rPr>
              <a:t> </a:t>
            </a:r>
            <a:r>
              <a:rPr lang="en-US" altLang="ko-KR" sz="1900" kern="1400" spc="100" baseline="0" dirty="0">
                <a:solidFill>
                  <a:schemeClr val="tx1"/>
                </a:solidFill>
                <a:hlinkClick r:id="rId3"/>
              </a:rPr>
              <a:t>–</a:t>
            </a:r>
            <a:endParaRPr lang="en-US" altLang="ko-KR" sz="1900" kern="1400" spc="100" baseline="0" dirty="0">
              <a:solidFill>
                <a:schemeClr val="tx1"/>
              </a:solidFill>
            </a:endParaRPr>
          </a:p>
          <a:p>
            <a:pPr lvl="0">
              <a:spcBef>
                <a:spcPts val="1000"/>
              </a:spcBef>
              <a:buFont typeface="Arial"/>
              <a:buNone/>
              <a:defRPr/>
            </a:pPr>
            <a:r>
              <a:rPr lang="ko-KR" altLang="en-US" sz="1900" b="1" kern="1400" spc="100" baseline="0" dirty="0">
                <a:solidFill>
                  <a:schemeClr val="tx1"/>
                </a:solidFill>
              </a:rPr>
              <a:t>전국 </a:t>
            </a:r>
            <a:r>
              <a:rPr lang="ko-KR" altLang="en-US" sz="1900" b="1" kern="1400" spc="100" baseline="0" dirty="0" err="1">
                <a:solidFill>
                  <a:schemeClr val="tx1"/>
                </a:solidFill>
              </a:rPr>
              <a:t>병의원</a:t>
            </a:r>
            <a:r>
              <a:rPr lang="ko-KR" altLang="en-US" sz="1900" b="1" kern="1400" spc="100" baseline="0" dirty="0">
                <a:solidFill>
                  <a:schemeClr val="tx1"/>
                </a:solidFill>
              </a:rPr>
              <a:t> 및 약국 현황 </a:t>
            </a:r>
            <a:endParaRPr lang="en-US" altLang="ko-KR" sz="1400" b="1" kern="1400" spc="100" dirty="0"/>
          </a:p>
          <a:p>
            <a:pPr lvl="0">
              <a:spcBef>
                <a:spcPts val="1000"/>
              </a:spcBef>
              <a:buFont typeface="Arial"/>
              <a:buNone/>
              <a:defRPr/>
            </a:pPr>
            <a:endParaRPr lang="en-US" altLang="ko-KR" sz="200" kern="1400" spc="300" baseline="0" dirty="0">
              <a:solidFill>
                <a:schemeClr val="tx1"/>
              </a:solidFill>
              <a:hlinkClick r:id="rId3"/>
            </a:endParaRPr>
          </a:p>
          <a:p>
            <a:pPr lvl="0">
              <a:spcBef>
                <a:spcPts val="1000"/>
              </a:spcBef>
              <a:buFont typeface="Arial"/>
              <a:buNone/>
              <a:defRPr/>
            </a:pPr>
            <a:r>
              <a:rPr lang="en-US" altLang="ko-KR" sz="1200" kern="1400" baseline="0" dirty="0">
                <a:solidFill>
                  <a:schemeClr val="tx1"/>
                </a:solidFill>
                <a:hlinkClick r:id="rId3"/>
              </a:rPr>
              <a:t>https://opendata.hira.or.kr/op/opc/selectOpenData.do?sno=11925&amp;publDataTpCd=&amp;searchCnd=ttl&amp;searchWrd=%EC%A0%84%EA%B5%AD&amp;pageIndex=1</a:t>
            </a:r>
            <a:endParaRPr lang="en-US" altLang="en-US" sz="1200" kern="1400" dirty="0">
              <a:solidFill>
                <a:schemeClr val="tx1"/>
              </a:solidFill>
            </a:endParaRPr>
          </a:p>
        </p:txBody>
      </p:sp>
      <p:sp>
        <p:nvSpPr>
          <p:cNvPr id="39" name="TextBox 34"/>
          <p:cNvSpPr txBox="1"/>
          <p:nvPr/>
        </p:nvSpPr>
        <p:spPr>
          <a:xfrm>
            <a:off x="8766699" y="2584856"/>
            <a:ext cx="2772559" cy="2010807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914400" rtl="0" eaLnBrk="1" latinLnBrk="1" hangingPunct="1"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1900" b="0" i="0" u="none" strike="noStrike" kern="1200" cap="none" spc="0" normalizeH="0" baseline="0" dirty="0">
                <a:latin typeface="+mn-lt"/>
                <a:ea typeface="+mn-ea"/>
                <a:cs typeface="+mn-cs"/>
              </a:rPr>
              <a:t>질병관리청 </a:t>
            </a:r>
            <a:r>
              <a:rPr kumimoji="0" lang="en-US" altLang="ko-KR" sz="1900" b="0" i="0" u="none" strike="noStrike" kern="1200" cap="none" spc="0" normalizeH="0" baseline="0" dirty="0">
                <a:latin typeface="+mn-lt"/>
                <a:ea typeface="+mn-ea"/>
                <a:cs typeface="+mn-cs"/>
              </a:rPr>
              <a:t>-</a:t>
            </a:r>
            <a:r>
              <a:rPr kumimoji="0" lang="ko-KR" altLang="en-US" sz="1900" b="0" i="0" u="none" strike="noStrike" kern="1200" cap="none" spc="0" normalizeH="0" baseline="0" dirty="0">
                <a:latin typeface="+mn-lt"/>
                <a:ea typeface="+mn-ea"/>
                <a:cs typeface="+mn-cs"/>
              </a:rPr>
              <a:t> </a:t>
            </a:r>
          </a:p>
          <a:p>
            <a:pPr marL="0" lvl="0" indent="0" algn="l" defTabSz="914400" rtl="0" eaLnBrk="1" latinLnBrk="1" hangingPunct="1"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1900" b="1" i="0" u="none" strike="noStrike" kern="1200" cap="none" spc="0" normalizeH="0" baseline="0" dirty="0" err="1">
                <a:latin typeface="+mn-lt"/>
                <a:ea typeface="+mn-ea"/>
                <a:cs typeface="+mn-cs"/>
              </a:rPr>
              <a:t>국가건강정보포털</a:t>
            </a:r>
            <a:r>
              <a:rPr kumimoji="0" lang="ko-KR" altLang="en-US" sz="1900" b="1" i="0" u="none" strike="noStrike" kern="1200" cap="none" spc="0" normalizeH="0" baseline="0" dirty="0">
                <a:latin typeface="+mn-lt"/>
                <a:ea typeface="+mn-ea"/>
                <a:cs typeface="+mn-cs"/>
              </a:rPr>
              <a:t> </a:t>
            </a:r>
            <a:endParaRPr kumimoji="0" lang="en-US" altLang="ko-KR" sz="1900" b="1" i="0" u="none" strike="noStrike" kern="1200" cap="none" spc="0" normalizeH="0" baseline="0" dirty="0">
              <a:latin typeface="+mn-lt"/>
              <a:ea typeface="+mn-ea"/>
              <a:cs typeface="+mn-cs"/>
            </a:endParaRPr>
          </a:p>
          <a:p>
            <a:pPr marL="0" lvl="0" indent="0" algn="l" defTabSz="914400" rtl="0" eaLnBrk="1" latinLnBrk="1" hangingPunct="1"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1900" b="1" i="0" u="none" strike="noStrike" kern="1200" cap="none" spc="0" normalizeH="0" baseline="0" dirty="0">
                <a:latin typeface="+mn-lt"/>
                <a:ea typeface="+mn-ea"/>
                <a:cs typeface="+mn-cs"/>
              </a:rPr>
              <a:t>(</a:t>
            </a:r>
            <a:r>
              <a:rPr kumimoji="0" lang="ko-KR" altLang="en-US" sz="1900" b="1" i="0" u="none" strike="noStrike" kern="1200" cap="none" spc="0" normalizeH="0" baseline="0" dirty="0">
                <a:latin typeface="+mn-lt"/>
                <a:ea typeface="+mn-ea"/>
                <a:cs typeface="+mn-cs"/>
              </a:rPr>
              <a:t>건강정보 </a:t>
            </a:r>
            <a:r>
              <a:rPr lang="en-US" altLang="ko-KR" sz="1900" b="1" dirty="0"/>
              <a:t>_ </a:t>
            </a:r>
            <a:r>
              <a:rPr lang="ko-KR" altLang="en-US" sz="1900" b="1" dirty="0"/>
              <a:t>노인관련</a:t>
            </a:r>
            <a:r>
              <a:rPr kumimoji="0" lang="ko-KR" altLang="en-US" sz="1900" b="1" i="0" u="none" strike="noStrike" kern="1200" cap="none" spc="0" normalizeH="0" baseline="0" dirty="0">
                <a:latin typeface="+mn-lt"/>
                <a:ea typeface="+mn-ea"/>
                <a:cs typeface="+mn-cs"/>
              </a:rPr>
              <a:t> </a:t>
            </a:r>
            <a:r>
              <a:rPr kumimoji="0" lang="en-US" altLang="ko-KR" sz="1900" b="1" i="0" u="none" strike="noStrike" kern="1200" cap="none" spc="0" normalizeH="0" baseline="0" dirty="0">
                <a:latin typeface="+mn-lt"/>
                <a:ea typeface="+mn-ea"/>
                <a:cs typeface="+mn-cs"/>
              </a:rPr>
              <a:t>)</a:t>
            </a:r>
            <a:endParaRPr kumimoji="0" lang="en-US" altLang="ko-KR" sz="1900" b="0" i="0" u="none" strike="noStrike" kern="1200" cap="none" spc="0" normalizeH="0" baseline="0" dirty="0">
              <a:latin typeface="+mn-lt"/>
              <a:ea typeface="+mn-ea"/>
              <a:cs typeface="+mn-cs"/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lvl="0" indent="0" algn="l" defTabSz="914400" rtl="0" eaLnBrk="1" latinLnBrk="1" hangingPunct="1"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en-US" altLang="ko-KR" sz="200" b="0" i="0" u="none" strike="noStrike" kern="1200" cap="none" spc="0" normalizeH="0" baseline="0" dirty="0">
              <a:solidFill>
                <a:srgbClr val="262626"/>
              </a:solidFill>
              <a:latin typeface="+mn-lt"/>
              <a:ea typeface="+mn-ea"/>
              <a:cs typeface="+mn-cs"/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lvl="0">
              <a:spcBef>
                <a:spcPts val="1000"/>
              </a:spcBef>
              <a:buFont typeface="Arial"/>
              <a:buNone/>
              <a:defRPr/>
            </a:pPr>
            <a:r>
              <a:rPr lang="en-US" altLang="ko-KR" sz="1200" dirty="0">
                <a:solidFill>
                  <a:srgbClr val="666666"/>
                </a:solidFill>
                <a:latin typeface="Noto Sans KR"/>
                <a:hlinkClick r:id="rId5"/>
              </a:rPr>
              <a:t>https://health.kdca.go.kr/healthinfo/</a:t>
            </a:r>
            <a:endParaRPr lang="en-US" altLang="ko-KR" sz="1200" dirty="0">
              <a:solidFill>
                <a:srgbClr val="666666"/>
              </a:solidFill>
              <a:latin typeface="Noto Sans KR"/>
            </a:endParaRPr>
          </a:p>
          <a:p>
            <a:pPr lvl="0">
              <a:spcBef>
                <a:spcPts val="1000"/>
              </a:spcBef>
              <a:buFont typeface="Arial"/>
              <a:buNone/>
              <a:defRPr/>
            </a:pPr>
            <a:endParaRPr lang="en-US" altLang="ko-KR" sz="1200" dirty="0">
              <a:solidFill>
                <a:srgbClr val="666666"/>
              </a:solidFill>
              <a:latin typeface="Noto Sans KR"/>
            </a:endParaRPr>
          </a:p>
        </p:txBody>
      </p:sp>
      <p:cxnSp>
        <p:nvCxnSpPr>
          <p:cNvPr id="40" name="직선 화살표 연결선 18"/>
          <p:cNvCxnSpPr/>
          <p:nvPr/>
        </p:nvCxnSpPr>
        <p:spPr>
          <a:xfrm rot="16200000" flipH="1">
            <a:off x="2263720" y="4930676"/>
            <a:ext cx="253275" cy="0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18"/>
          <p:cNvCxnSpPr/>
          <p:nvPr/>
        </p:nvCxnSpPr>
        <p:spPr>
          <a:xfrm rot="16200000" flipH="1">
            <a:off x="6340837" y="4925529"/>
            <a:ext cx="253275" cy="0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18"/>
          <p:cNvCxnSpPr/>
          <p:nvPr/>
        </p:nvCxnSpPr>
        <p:spPr>
          <a:xfrm rot="16200000" flipH="1">
            <a:off x="10049148" y="4929796"/>
            <a:ext cx="253275" cy="0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가로 글상자 45"/>
          <p:cNvSpPr txBox="1"/>
          <p:nvPr/>
        </p:nvSpPr>
        <p:spPr>
          <a:xfrm>
            <a:off x="9087302" y="5519725"/>
            <a:ext cx="2125375" cy="5009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1" indent="0" algn="l" defTabSz="914400" rtl="0" eaLnBrk="1" latinLnBrk="1" hangingPunct="1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b="0" i="0" u="none" strike="noStrike" kern="1200" cap="none" spc="0" normalizeH="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</a:t>
            </a:r>
            <a:r>
              <a:rPr kumimoji="0" lang="ko-KR" altLang="en-US" b="0" i="0" u="none" strike="noStrike" kern="1200" cap="none" spc="0" normalizeH="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kumimoji="0" lang="ko-KR" altLang="en-US" b="1" i="0" u="none" strike="noStrike" kern="1200" cap="none" spc="0" normalizeH="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건강정보</a:t>
            </a:r>
          </a:p>
        </p:txBody>
      </p:sp>
    </p:spTree>
    <p:extLst>
      <p:ext uri="{BB962C8B-B14F-4D97-AF65-F5344CB8AC3E}">
        <p14:creationId xmlns:p14="http://schemas.microsoft.com/office/powerpoint/2010/main" val="1921490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4294967295"/>
          </p:nvPr>
        </p:nvSpPr>
        <p:spPr>
          <a:xfrm>
            <a:off x="1330037" y="70517"/>
            <a:ext cx="3192088" cy="237399"/>
          </a:xfrm>
        </p:spPr>
        <p:txBody>
          <a:bodyPr>
            <a:noAutofit/>
          </a:bodyPr>
          <a:lstStyle/>
          <a:p>
            <a:pPr marL="0" lvl="0" indent="0" algn="ctr">
              <a:buNone/>
              <a:defRPr/>
            </a:pPr>
            <a:r>
              <a:rPr lang="ko-KR" altLang="en-US" sz="1000" dirty="0"/>
              <a:t>조회 후 사용자가 선택한 옵션의 병원 리스트</a:t>
            </a:r>
          </a:p>
        </p:txBody>
      </p:sp>
      <p:graphicFrame>
        <p:nvGraphicFramePr>
          <p:cNvPr id="9" name="표 9"/>
          <p:cNvGraphicFramePr>
            <a:graphicFrameLocks noGrp="1"/>
          </p:cNvGraphicFramePr>
          <p:nvPr/>
        </p:nvGraphicFramePr>
        <p:xfrm>
          <a:off x="8962892" y="405819"/>
          <a:ext cx="3107564" cy="3266224"/>
        </p:xfrm>
        <a:graphic>
          <a:graphicData uri="http://schemas.openxmlformats.org/drawingml/2006/table">
            <a:tbl>
              <a:tblPr firstRow="1" bandRow="1"/>
              <a:tblGrid>
                <a:gridCol w="3115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72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7874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0045">
                <a:tc gridSpan="3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ore-KR" altLang="en-US" sz="9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기능</a:t>
                      </a:r>
                      <a:r>
                        <a:rPr lang="ko-KR" altLang="en-US" sz="9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상세 설명</a:t>
                      </a:r>
                      <a:endParaRPr lang="ko-Kore-KR" altLang="en-US" sz="9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ore-KR" altLang="en-US" sz="10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기능</a:t>
                      </a:r>
                      <a:r>
                        <a:rPr lang="ko-KR" altLang="en-US" sz="10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상세 설명</a:t>
                      </a:r>
                      <a:endParaRPr lang="ko-Kore-KR" altLang="en-US" sz="10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en-US" altLang="ko-KR" sz="105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7868">
                <a:tc gridSpan="3"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  <a:defRPr/>
                      </a:pP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사용자 선택에 적합한 병원 리스트 출력</a:t>
                      </a:r>
                      <a:endParaRPr lang="ko-Kore-KR" altLang="en-US" sz="900" dirty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  <a:defRPr/>
                      </a:pPr>
                      <a:r>
                        <a:rPr lang="ko-KR" altLang="en-US" sz="1000">
                          <a:latin typeface="+mn-ea"/>
                          <a:ea typeface="+mn-ea"/>
                        </a:rPr>
                        <a:t>서비스 이용을 위한 회원 가입 </a:t>
                      </a:r>
                      <a:endParaRPr lang="ko-Kore-KR" altLang="en-US" sz="100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  <a:defRPr/>
                      </a:pPr>
                      <a:r>
                        <a:rPr lang="ko-KR" altLang="en-US" sz="1000">
                          <a:latin typeface="+mn-ea"/>
                          <a:ea typeface="+mn-ea"/>
                        </a:rPr>
                        <a:t>서비스 이용을 위한 회원 가입 </a:t>
                      </a:r>
                      <a:endParaRPr lang="ko-Kore-KR" altLang="en-US" sz="100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9456">
                <a:tc rowSpan="2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ore-KR" sz="900" b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FE</a:t>
                      </a:r>
                      <a:endParaRPr lang="ko-Kore-KR" altLang="en-US" sz="900" b="1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R" sz="900" b="0">
                          <a:latin typeface="+mn-ea"/>
                          <a:ea typeface="+mn-ea"/>
                        </a:rPr>
                        <a:t>1</a:t>
                      </a:r>
                      <a:endParaRPr lang="ko-Kore-KR" altLang="en-US" sz="900" b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사용자 선택에 따른 병원 리스트와 정보를</a:t>
                      </a:r>
                      <a:endParaRPr lang="en-US" altLang="ko-KR" sz="900" dirty="0">
                        <a:latin typeface="+mn-ea"/>
                        <a:ea typeface="+mn-ea"/>
                      </a:endParaRPr>
                    </a:p>
                    <a:p>
                      <a:pPr lvl="0">
                        <a:defRPr/>
                      </a:pP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 카드 형식으로 출력</a:t>
                      </a:r>
                      <a:endParaRPr lang="en-US" altLang="ko-KR" sz="900" dirty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9456">
                <a:tc v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en-US" sz="900" b="0">
                          <a:latin typeface="+mn-ea"/>
                          <a:ea typeface="+mn-ea"/>
                        </a:rPr>
                        <a:t>2</a:t>
                      </a:r>
                      <a:endParaRPr lang="ko-Kore-KR" altLang="en-US" sz="900" b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클릭 시 해당 병원의 디테일 페이지로 이동</a:t>
                      </a:r>
                      <a:endParaRPr lang="en-US" altLang="ko-KR" sz="900" dirty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0420"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ore-KR" sz="900" b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BE</a:t>
                      </a:r>
                      <a:endParaRPr lang="ko-Kore-KR" altLang="en-US" sz="900" b="1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ore-KR" sz="900" b="0">
                          <a:latin typeface="+mn-ea"/>
                          <a:ea typeface="+mn-ea"/>
                        </a:rPr>
                        <a:t>1</a:t>
                      </a:r>
                      <a:endParaRPr lang="ko-Kore-KR" altLang="en-US" sz="900" b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15000"/>
                        </a:lnSpc>
                        <a:defRPr/>
                      </a:pPr>
                      <a:r>
                        <a:rPr lang="ko-KR" altLang="en-US" sz="9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조건을 검색하여 나온 병원정보</a:t>
                      </a:r>
                      <a:r>
                        <a:rPr lang="en-US" altLang="ko-KR" sz="9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9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병원명</a:t>
                      </a:r>
                      <a:r>
                        <a:rPr lang="en-US" altLang="ko-KR" sz="9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9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간호등급</a:t>
                      </a:r>
                      <a:r>
                        <a:rPr lang="en-US" altLang="ko-KR" sz="9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9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주소</a:t>
                      </a:r>
                      <a:r>
                        <a:rPr lang="en-US" altLang="ko-KR" sz="9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9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병원암호화코드</a:t>
                      </a:r>
                      <a:r>
                        <a:rPr lang="en-US" altLang="ko-KR" sz="9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9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담긴 리스트 반환</a:t>
                      </a:r>
                      <a:endParaRPr lang="ko-Kore-KR" sz="9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1351">
                <a:tc gridSpan="3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ore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인터페이스</a:t>
                      </a:r>
                      <a:r>
                        <a:rPr lang="ko-KR" altLang="en-US" sz="9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요구사항</a:t>
                      </a:r>
                      <a:endParaRPr lang="ko-Kore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ore-KR" altLang="en-US" sz="10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인터페이스</a:t>
                      </a:r>
                      <a:r>
                        <a:rPr lang="ko-KR" altLang="en-US" sz="10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요구사항</a:t>
                      </a:r>
                      <a:endParaRPr lang="ko-Kore-KR" altLang="en-US" sz="10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171450" lvl="0" indent="-171450">
                        <a:buFontTx/>
                        <a:buChar char="-"/>
                        <a:defRPr/>
                      </a:pPr>
                      <a:endParaRPr lang="en-US" altLang="ko-KR" sz="1100"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8870"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9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입력</a:t>
                      </a: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vl="0">
                        <a:lnSpc>
                          <a:spcPct val="115000"/>
                        </a:lnSpc>
                        <a:defRPr/>
                      </a:pPr>
                      <a:endParaRPr lang="ko-KR" altLang="en-US" sz="900" dirty="0">
                        <a:effectLst/>
                        <a:latin typeface="+mn-ea"/>
                        <a:ea typeface="+mn-ea"/>
                      </a:endParaRPr>
                    </a:p>
                    <a:p>
                      <a:pPr lvl="0">
                        <a:lnSpc>
                          <a:spcPct val="115000"/>
                        </a:lnSpc>
                        <a:defRPr/>
                      </a:pP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검색 조회 시 출력되는 여러 병원 중 하나를 클릭</a:t>
                      </a:r>
                    </a:p>
                    <a:p>
                      <a:pPr lvl="0">
                        <a:lnSpc>
                          <a:spcPct val="115000"/>
                        </a:lnSpc>
                        <a:defRPr/>
                      </a:pPr>
                      <a:endParaRPr kumimoji="1" lang="ko-KR" altLang="en-US" sz="900" dirty="0">
                        <a:effectLst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vl="0">
                        <a:lnSpc>
                          <a:spcPct val="115000"/>
                        </a:lnSpc>
                        <a:defRPr/>
                      </a:pPr>
                      <a:r>
                        <a:rPr lang="ko-Kore-KR" sz="1000">
                          <a:effectLst/>
                          <a:latin typeface="+mn-ea"/>
                          <a:ea typeface="+mn-ea"/>
                        </a:rPr>
                        <a:t>이메일</a:t>
                      </a:r>
                      <a:r>
                        <a:rPr lang="en-GB" sz="1000"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ore-KR" sz="1000">
                          <a:effectLst/>
                          <a:latin typeface="+mn-ea"/>
                          <a:ea typeface="+mn-ea"/>
                        </a:rPr>
                        <a:t>아이디</a:t>
                      </a:r>
                      <a:r>
                        <a:rPr lang="en-GB" sz="1000">
                          <a:effectLst/>
                          <a:latin typeface="+mn-ea"/>
                          <a:ea typeface="+mn-ea"/>
                        </a:rPr>
                        <a:t>), </a:t>
                      </a:r>
                      <a:r>
                        <a:rPr lang="ko-Kore-KR" sz="1000">
                          <a:effectLst/>
                          <a:latin typeface="+mn-ea"/>
                          <a:ea typeface="+mn-ea"/>
                        </a:rPr>
                        <a:t>이름</a:t>
                      </a:r>
                      <a:r>
                        <a:rPr lang="en-GB" sz="100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ore-KR" sz="1000">
                          <a:effectLst/>
                          <a:latin typeface="+mn-ea"/>
                          <a:ea typeface="+mn-ea"/>
                        </a:rPr>
                        <a:t>비밀번호</a:t>
                      </a:r>
                      <a:r>
                        <a:rPr lang="en-GB" sz="100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ore-KR" sz="1000">
                          <a:effectLst/>
                          <a:latin typeface="+mn-ea"/>
                          <a:ea typeface="+mn-ea"/>
                        </a:rPr>
                        <a:t>비밀번호 확인 입력</a:t>
                      </a:r>
                      <a:r>
                        <a:rPr lang="ko-KR" altLang="en-US" sz="1000">
                          <a:effectLst/>
                          <a:latin typeface="+mn-ea"/>
                          <a:ea typeface="+mn-ea"/>
                        </a:rPr>
                        <a:t> 후</a:t>
                      </a:r>
                      <a:br>
                        <a:rPr lang="en-US" altLang="ko-Kore-KR" sz="1000">
                          <a:effectLst/>
                          <a:latin typeface="+mn-ea"/>
                          <a:ea typeface="+mn-ea"/>
                        </a:rPr>
                      </a:br>
                      <a:r>
                        <a:rPr lang="ko-Kore-KR" sz="1000">
                          <a:effectLst/>
                          <a:latin typeface="+mn-ea"/>
                          <a:ea typeface="+mn-ea"/>
                        </a:rPr>
                        <a:t>회원 가입 버튼 클릭</a:t>
                      </a:r>
                      <a:endParaRPr lang="ko-Kore-KR" sz="100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01351"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ore-KR" altLang="en-US" sz="9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출력</a:t>
                      </a: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vl="0">
                        <a:lnSpc>
                          <a:spcPct val="115000"/>
                        </a:lnSpc>
                        <a:defRPr/>
                      </a:pP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해당 병원의 디테일 페이지로 이동</a:t>
                      </a:r>
                      <a:endParaRPr lang="ko-Kore-KR" altLang="en-US" sz="9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vl="0">
                        <a:lnSpc>
                          <a:spcPct val="115000"/>
                        </a:lnSpc>
                        <a:defRPr/>
                      </a:pPr>
                      <a:r>
                        <a:rPr lang="ko-Kore-KR" sz="1000">
                          <a:effectLst/>
                          <a:latin typeface="+mn-ea"/>
                          <a:ea typeface="+mn-ea"/>
                        </a:rPr>
                        <a:t>로그인 페이지</a:t>
                      </a:r>
                      <a:endParaRPr lang="ko-Kore-KR" sz="100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8" name="텍스트 개체 틀 1"/>
          <p:cNvSpPr txBox="1"/>
          <p:nvPr/>
        </p:nvSpPr>
        <p:spPr>
          <a:xfrm>
            <a:off x="5770804" y="70517"/>
            <a:ext cx="3098876" cy="237399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Font typeface="Arial"/>
              <a:buNone/>
              <a:defRPr/>
            </a:pPr>
            <a:r>
              <a:rPr kumimoji="1" lang="ko-KR" altLang="en-US" sz="1000"/>
              <a:t>조회</a:t>
            </a:r>
          </a:p>
        </p:txBody>
      </p:sp>
      <p:sp>
        <p:nvSpPr>
          <p:cNvPr id="10" name="텍스트 개체 틀 1"/>
          <p:cNvSpPr txBox="1"/>
          <p:nvPr/>
        </p:nvSpPr>
        <p:spPr>
          <a:xfrm>
            <a:off x="10523913" y="70517"/>
            <a:ext cx="1540811" cy="237399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Font typeface="Arial"/>
              <a:buNone/>
              <a:defRPr/>
            </a:pPr>
            <a:r>
              <a:rPr kumimoji="1" lang="en-US" altLang="ko-KR" sz="1000" dirty="0"/>
              <a:t>Search-02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21B037E-A319-400B-96A9-C4753FAA84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643" y="809625"/>
            <a:ext cx="8680115" cy="554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575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2752065"/>
              </p:ext>
            </p:extLst>
          </p:nvPr>
        </p:nvGraphicFramePr>
        <p:xfrm>
          <a:off x="8962892" y="405819"/>
          <a:ext cx="3107564" cy="5236322"/>
        </p:xfrm>
        <a:graphic>
          <a:graphicData uri="http://schemas.openxmlformats.org/drawingml/2006/table">
            <a:tbl>
              <a:tblPr firstRow="1" bandRow="1"/>
              <a:tblGrid>
                <a:gridCol w="3115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72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7874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0045">
                <a:tc gridSpan="3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ore-KR" altLang="en-US" sz="9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기능</a:t>
                      </a:r>
                      <a:r>
                        <a:rPr lang="ko-KR" altLang="en-US" sz="9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상세 설명</a:t>
                      </a:r>
                      <a:endParaRPr lang="ko-Kore-KR" altLang="en-US" sz="9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ore-KR" altLang="en-US" sz="10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기능</a:t>
                      </a:r>
                      <a:r>
                        <a:rPr lang="ko-KR" altLang="en-US" sz="10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상세 설명</a:t>
                      </a:r>
                      <a:endParaRPr lang="ko-Kore-KR" altLang="en-US" sz="10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en-US" altLang="ko-KR" sz="105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7868">
                <a:tc gridSpan="3"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  <a:defRPr/>
                      </a:pP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사용자가 리스트에서 클릭한 병원의 상세정보 페이지 출력</a:t>
                      </a:r>
                      <a:endParaRPr lang="ko-Kore-KR" altLang="en-US" sz="900" dirty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  <a:defRPr/>
                      </a:pPr>
                      <a:r>
                        <a:rPr lang="ko-KR" altLang="en-US" sz="1000">
                          <a:latin typeface="+mn-ea"/>
                          <a:ea typeface="+mn-ea"/>
                        </a:rPr>
                        <a:t>서비스 이용을 위한 회원 가입 </a:t>
                      </a:r>
                      <a:endParaRPr lang="ko-Kore-KR" altLang="en-US" sz="100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  <a:defRPr/>
                      </a:pPr>
                      <a:r>
                        <a:rPr lang="ko-KR" altLang="en-US" sz="1000">
                          <a:latin typeface="+mn-ea"/>
                          <a:ea typeface="+mn-ea"/>
                        </a:rPr>
                        <a:t>서비스 이용을 위한 회원 가입 </a:t>
                      </a:r>
                      <a:endParaRPr lang="ko-Kore-KR" altLang="en-US" sz="100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9456">
                <a:tc rowSpan="3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ore-KR" sz="900" b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FE</a:t>
                      </a:r>
                      <a:endParaRPr lang="ko-Kore-KR" altLang="en-US" sz="900" b="1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R" sz="900" b="0">
                          <a:latin typeface="+mn-ea"/>
                          <a:ea typeface="+mn-ea"/>
                        </a:rPr>
                        <a:t>1</a:t>
                      </a:r>
                      <a:endParaRPr lang="ko-Kore-KR" altLang="en-US" sz="900" b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병원의 세부정보 및 해당 병원에 근무하는 전문의 정보 출력</a:t>
                      </a:r>
                      <a:endParaRPr lang="en-US" altLang="ko-KR" sz="900" dirty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9456">
                <a:tc v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en-US" sz="900" b="0">
                          <a:latin typeface="+mn-ea"/>
                          <a:ea typeface="+mn-ea"/>
                        </a:rPr>
                        <a:t>2</a:t>
                      </a:r>
                      <a:endParaRPr lang="ko-Kore-KR" altLang="en-US" sz="900" b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r>
                        <a:rPr lang="ko-KR" altLang="en-US" sz="900" dirty="0" err="1">
                          <a:latin typeface="+mn-ea"/>
                          <a:ea typeface="+mn-ea"/>
                        </a:rPr>
                        <a:t>카카오맵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900" dirty="0">
                          <a:latin typeface="+mn-ea"/>
                          <a:ea typeface="+mn-ea"/>
                        </a:rPr>
                        <a:t>API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를 활용한 해당 병원의 위치 지도 출력</a:t>
                      </a:r>
                      <a:r>
                        <a:rPr lang="en-US" altLang="ko-KR" sz="9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마커 클릭 시 </a:t>
                      </a:r>
                      <a:r>
                        <a:rPr lang="ko-KR" altLang="en-US" sz="900" dirty="0" err="1">
                          <a:latin typeface="+mn-ea"/>
                          <a:ea typeface="+mn-ea"/>
                        </a:rPr>
                        <a:t>길찾기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 페이지 </a:t>
                      </a:r>
                      <a:r>
                        <a:rPr lang="ko-KR" altLang="en-US" sz="900" dirty="0" err="1">
                          <a:latin typeface="+mn-ea"/>
                          <a:ea typeface="+mn-ea"/>
                        </a:rPr>
                        <a:t>팝업창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 생성</a:t>
                      </a:r>
                      <a:endParaRPr lang="en-US" altLang="ko-KR" sz="900" dirty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9456">
                <a:tc v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en-US" sz="900" b="0">
                          <a:latin typeface="+mn-ea"/>
                          <a:ea typeface="+mn-ea"/>
                        </a:rPr>
                        <a:t>3</a:t>
                      </a:r>
                      <a:endParaRPr lang="ko-Kore-KR" altLang="en-US" sz="900" b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r>
                        <a:rPr lang="ko-KR" altLang="en-US" sz="900" dirty="0" err="1">
                          <a:latin typeface="+mn-ea"/>
                          <a:ea typeface="+mn-ea"/>
                        </a:rPr>
                        <a:t>찜하기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 클릭 시 해당 병원이 사용자 정보와 함께 저장되어 </a:t>
                      </a:r>
                      <a:r>
                        <a:rPr lang="en-US" altLang="ko-KR" sz="900" dirty="0" err="1">
                          <a:latin typeface="+mn-ea"/>
                          <a:ea typeface="+mn-ea"/>
                        </a:rPr>
                        <a:t>mypage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에서 확인할 수 있도록 함</a:t>
                      </a:r>
                      <a:endParaRPr lang="en-US" altLang="ko-KR" sz="900" dirty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0420">
                <a:tc rowSpan="3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ore-KR" sz="900" b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BE</a:t>
                      </a:r>
                      <a:endParaRPr lang="ko-Kore-KR" altLang="en-US" sz="900" b="1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ore-KR" sz="900" b="0">
                          <a:latin typeface="+mn-ea"/>
                          <a:ea typeface="+mn-ea"/>
                        </a:rPr>
                        <a:t>1</a:t>
                      </a:r>
                      <a:endParaRPr lang="ko-Kore-KR" altLang="en-US" sz="900" b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병원리스트 중에서 선택한 병원에 대해 더 자세한 정보 출력</a:t>
                      </a:r>
                      <a:r>
                        <a:rPr lang="en-US" altLang="ko-KR" sz="9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9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70420">
                <a:tc v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en-US" sz="900" b="0">
                          <a:latin typeface="+mn-ea"/>
                          <a:ea typeface="+mn-ea"/>
                        </a:rPr>
                        <a:t>2</a:t>
                      </a:r>
                      <a:endParaRPr lang="ko-Kore-KR" altLang="en-US" sz="900" b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15000"/>
                        </a:lnSpc>
                        <a:defRPr/>
                      </a:pPr>
                      <a:r>
                        <a:rPr lang="ko-KR" altLang="en-US" sz="9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선택한 병원을  </a:t>
                      </a:r>
                      <a:r>
                        <a:rPr lang="en-US" altLang="ko-KR" sz="9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RequestParam</a:t>
                      </a:r>
                      <a:r>
                        <a:rPr lang="ko-KR" altLang="en-US" sz="9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으로 </a:t>
                      </a:r>
                      <a:r>
                        <a:rPr lang="en-US" altLang="ko-KR" sz="9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@GetMapping("/card/{cardId}")</a:t>
                      </a:r>
                      <a:r>
                        <a:rPr lang="ko-KR" altLang="en-US" sz="9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하여 상세정보</a:t>
                      </a:r>
                      <a:r>
                        <a:rPr lang="en-US" altLang="ko-KR" sz="9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9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경도</a:t>
                      </a:r>
                      <a:r>
                        <a:rPr lang="en-US" altLang="ko-KR" sz="9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9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위도</a:t>
                      </a:r>
                      <a:r>
                        <a:rPr lang="en-US" altLang="ko-KR" sz="9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9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전문의</a:t>
                      </a:r>
                      <a:r>
                        <a:rPr lang="en-US" altLang="ko-KR" sz="9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</a:t>
                      </a:r>
                      <a:r>
                        <a:rPr lang="ko-KR" altLang="en-US" sz="9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반환</a:t>
                      </a:r>
                      <a:endParaRPr lang="ko-Kore-KR" sz="9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0420">
                <a:tc v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en-US" sz="900" b="0">
                          <a:latin typeface="+mn-ea"/>
                          <a:ea typeface="+mn-ea"/>
                        </a:rPr>
                        <a:t>3</a:t>
                      </a:r>
                      <a:endParaRPr lang="ko-Kore-KR" altLang="en-US" sz="900" b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찜하기</a:t>
                      </a:r>
                      <a:r>
                        <a:rPr lang="ko-KR" altLang="en-US" sz="9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버튼을 눌렀을 때</a:t>
                      </a:r>
                      <a:r>
                        <a:rPr lang="en-US" altLang="ko-KR" sz="9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9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선택한 병원을  </a:t>
                      </a:r>
                      <a:r>
                        <a:rPr lang="en-US" altLang="ko-KR" sz="9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RequestParam</a:t>
                      </a:r>
                      <a:r>
                        <a:rPr lang="ko-KR" altLang="en-US" sz="9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으로 </a:t>
                      </a:r>
                      <a:r>
                        <a:rPr lang="en-US" altLang="ko-KR" sz="9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@PostMapping ("favorites/add")</a:t>
                      </a:r>
                      <a:r>
                        <a:rPr lang="ko-KR" altLang="en-US" sz="9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하여 </a:t>
                      </a:r>
                      <a:r>
                        <a:rPr lang="en-US" altLang="ko-KR" sz="9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db</a:t>
                      </a:r>
                      <a:r>
                        <a:rPr lang="ko-KR" altLang="en-US" sz="9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</a:t>
                      </a:r>
                      <a:r>
                        <a:rPr lang="en-US" altLang="ko-KR" sz="9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favorite</a:t>
                      </a:r>
                      <a:r>
                        <a:rPr lang="ko-KR" altLang="en-US" sz="9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테이블에 사용자명과 선택한 병원 정보를 저장함</a:t>
                      </a:r>
                      <a:r>
                        <a:rPr lang="en-US" altLang="ko-KR" sz="9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1351">
                <a:tc gridSpan="3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ore-KR" altLang="en-US" sz="9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인터페이스</a:t>
                      </a:r>
                      <a:r>
                        <a:rPr lang="ko-KR" altLang="en-US" sz="9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요구사항</a:t>
                      </a:r>
                      <a:endParaRPr lang="ko-Kore-KR" altLang="en-US" sz="9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ore-KR" altLang="en-US" sz="10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인터페이스</a:t>
                      </a:r>
                      <a:r>
                        <a:rPr lang="ko-KR" altLang="en-US" sz="10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요구사항</a:t>
                      </a:r>
                      <a:endParaRPr lang="ko-Kore-KR" altLang="en-US" sz="10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171450" lvl="0" indent="-171450">
                        <a:buFontTx/>
                        <a:buChar char="-"/>
                        <a:defRPr/>
                      </a:pPr>
                      <a:endParaRPr lang="en-US" altLang="ko-KR" sz="1100"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8870"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9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입력</a:t>
                      </a: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dirty="0"/>
                        <a:t>Search-01</a:t>
                      </a:r>
                      <a:r>
                        <a:rPr kumimoji="1" lang="ko-KR" altLang="en-US" sz="900" dirty="0"/>
                        <a:t>에서 </a:t>
                      </a: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검색 조회 시 출력되는 여러 병원 중 하나를 클릭</a:t>
                      </a:r>
                      <a:endParaRPr lang="en-US" altLang="ko-KR" sz="900" dirty="0">
                        <a:effectLst/>
                        <a:latin typeface="+mn-ea"/>
                        <a:ea typeface="+mn-ea"/>
                      </a:endParaRPr>
                    </a:p>
                    <a:p>
                      <a:pPr lvl="0">
                        <a:lnSpc>
                          <a:spcPct val="115000"/>
                        </a:lnSpc>
                        <a:defRPr/>
                      </a:pPr>
                      <a:r>
                        <a:rPr kumimoji="1" lang="ko-KR" altLang="en-US" sz="900" dirty="0">
                          <a:effectLst/>
                        </a:rPr>
                        <a:t>마커 클릭 시 </a:t>
                      </a:r>
                      <a:r>
                        <a:rPr kumimoji="1" lang="ko-KR" altLang="en-US" sz="900" dirty="0" err="1">
                          <a:effectLst/>
                        </a:rPr>
                        <a:t>길찾기</a:t>
                      </a:r>
                      <a:r>
                        <a:rPr kumimoji="1" lang="ko-KR" altLang="en-US" sz="900" dirty="0">
                          <a:effectLst/>
                        </a:rPr>
                        <a:t> 페이지로 이동</a:t>
                      </a:r>
                      <a:endParaRPr kumimoji="1" lang="en-US" altLang="ko-KR" sz="900" dirty="0">
                        <a:effectLst/>
                      </a:endParaRPr>
                    </a:p>
                    <a:p>
                      <a:pPr lvl="0">
                        <a:lnSpc>
                          <a:spcPct val="115000"/>
                        </a:lnSpc>
                        <a:defRPr/>
                      </a:pPr>
                      <a:r>
                        <a:rPr kumimoji="1" lang="ko-KR" altLang="en-US" sz="900" dirty="0">
                          <a:effectLst/>
                        </a:rPr>
                        <a:t>병원 찜 하기 및 찜 해제</a:t>
                      </a:r>
                      <a:r>
                        <a:rPr kumimoji="1" lang="en-US" altLang="ko-KR" sz="900" dirty="0">
                          <a:effectLst/>
                        </a:rPr>
                        <a:t>-</a:t>
                      </a:r>
                      <a:r>
                        <a:rPr kumimoji="1" lang="ko-KR" altLang="en-US" sz="900" dirty="0">
                          <a:effectLst/>
                        </a:rPr>
                        <a:t>로그인한 사용자만 가능</a:t>
                      </a: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vl="0">
                        <a:lnSpc>
                          <a:spcPct val="115000"/>
                        </a:lnSpc>
                        <a:defRPr/>
                      </a:pPr>
                      <a:r>
                        <a:rPr lang="ko-Kore-KR" sz="1000">
                          <a:effectLst/>
                          <a:latin typeface="+mn-ea"/>
                          <a:ea typeface="+mn-ea"/>
                        </a:rPr>
                        <a:t>이메일</a:t>
                      </a:r>
                      <a:r>
                        <a:rPr lang="en-GB" sz="1000"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ore-KR" sz="1000">
                          <a:effectLst/>
                          <a:latin typeface="+mn-ea"/>
                          <a:ea typeface="+mn-ea"/>
                        </a:rPr>
                        <a:t>아이디</a:t>
                      </a:r>
                      <a:r>
                        <a:rPr lang="en-GB" sz="1000">
                          <a:effectLst/>
                          <a:latin typeface="+mn-ea"/>
                          <a:ea typeface="+mn-ea"/>
                        </a:rPr>
                        <a:t>), </a:t>
                      </a:r>
                      <a:r>
                        <a:rPr lang="ko-Kore-KR" sz="1000">
                          <a:effectLst/>
                          <a:latin typeface="+mn-ea"/>
                          <a:ea typeface="+mn-ea"/>
                        </a:rPr>
                        <a:t>이름</a:t>
                      </a:r>
                      <a:r>
                        <a:rPr lang="en-GB" sz="100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ore-KR" sz="1000">
                          <a:effectLst/>
                          <a:latin typeface="+mn-ea"/>
                          <a:ea typeface="+mn-ea"/>
                        </a:rPr>
                        <a:t>비밀번호</a:t>
                      </a:r>
                      <a:r>
                        <a:rPr lang="en-GB" sz="100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ore-KR" sz="1000">
                          <a:effectLst/>
                          <a:latin typeface="+mn-ea"/>
                          <a:ea typeface="+mn-ea"/>
                        </a:rPr>
                        <a:t>비밀번호 확인 입력</a:t>
                      </a:r>
                      <a:r>
                        <a:rPr lang="ko-KR" altLang="en-US" sz="1000">
                          <a:effectLst/>
                          <a:latin typeface="+mn-ea"/>
                          <a:ea typeface="+mn-ea"/>
                        </a:rPr>
                        <a:t> 후</a:t>
                      </a:r>
                      <a:br>
                        <a:rPr lang="en-US" altLang="ko-Kore-KR" sz="1000">
                          <a:effectLst/>
                          <a:latin typeface="+mn-ea"/>
                          <a:ea typeface="+mn-ea"/>
                        </a:rPr>
                      </a:br>
                      <a:r>
                        <a:rPr lang="ko-Kore-KR" sz="1000">
                          <a:effectLst/>
                          <a:latin typeface="+mn-ea"/>
                          <a:ea typeface="+mn-ea"/>
                        </a:rPr>
                        <a:t>회원 가입 버튼 클릭</a:t>
                      </a:r>
                      <a:endParaRPr lang="ko-Kore-KR" sz="100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01351"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ore-KR" altLang="en-US" sz="9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출력</a:t>
                      </a: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vl="0">
                        <a:lnSpc>
                          <a:spcPct val="115000"/>
                        </a:lnSpc>
                        <a:defRPr/>
                      </a:pP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사용자에 의해 선택된 병원의 상세정보</a:t>
                      </a:r>
                      <a:r>
                        <a:rPr lang="en-US" altLang="ko-KR" sz="900" dirty="0"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전화번호</a:t>
                      </a:r>
                      <a:r>
                        <a:rPr lang="en-US" altLang="ko-KR" sz="900" dirty="0">
                          <a:effectLst/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 간호등급</a:t>
                      </a:r>
                      <a:r>
                        <a:rPr lang="en-US" altLang="ko-KR" sz="900" dirty="0">
                          <a:effectLst/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 위치</a:t>
                      </a:r>
                      <a:r>
                        <a:rPr lang="en-US" altLang="ko-KR" sz="900" dirty="0">
                          <a:effectLst/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 지도</a:t>
                      </a:r>
                      <a:r>
                        <a:rPr lang="en-US" altLang="ko-KR" sz="900" dirty="0">
                          <a:effectLst/>
                          <a:latin typeface="+mn-ea"/>
                          <a:ea typeface="+mn-ea"/>
                        </a:rPr>
                        <a:t>)</a:t>
                      </a: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 출력</a:t>
                      </a:r>
                      <a:endParaRPr lang="ko-Kore-KR" altLang="en-US" sz="9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vl="0">
                        <a:lnSpc>
                          <a:spcPct val="115000"/>
                        </a:lnSpc>
                        <a:defRPr/>
                      </a:pPr>
                      <a:r>
                        <a:rPr lang="ko-Kore-KR" sz="1000">
                          <a:effectLst/>
                          <a:latin typeface="+mn-ea"/>
                          <a:ea typeface="+mn-ea"/>
                        </a:rPr>
                        <a:t>로그인 페이지</a:t>
                      </a:r>
                      <a:endParaRPr lang="ko-Kore-KR" sz="100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8" name="텍스트 개체 틀 1"/>
          <p:cNvSpPr txBox="1"/>
          <p:nvPr/>
        </p:nvSpPr>
        <p:spPr>
          <a:xfrm>
            <a:off x="5770804" y="70517"/>
            <a:ext cx="3098876" cy="237399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Font typeface="Arial"/>
              <a:buNone/>
              <a:defRPr/>
            </a:pPr>
            <a:r>
              <a:rPr kumimoji="1" lang="ko-KR" altLang="en-US" sz="1000"/>
              <a:t>출력</a:t>
            </a:r>
          </a:p>
        </p:txBody>
      </p:sp>
      <p:sp>
        <p:nvSpPr>
          <p:cNvPr id="10" name="텍스트 개체 틀 1"/>
          <p:cNvSpPr txBox="1"/>
          <p:nvPr/>
        </p:nvSpPr>
        <p:spPr>
          <a:xfrm>
            <a:off x="10523913" y="70517"/>
            <a:ext cx="1540811" cy="237399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Font typeface="Arial"/>
              <a:buNone/>
              <a:defRPr/>
            </a:pPr>
            <a:r>
              <a:rPr kumimoji="1" lang="en-US" altLang="ko-KR" sz="1000" dirty="0"/>
              <a:t>Search-03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A917A2A-6B34-4F52-93C4-61768DFAC14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63"/>
          <a:stretch/>
        </p:blipFill>
        <p:spPr>
          <a:xfrm>
            <a:off x="150119" y="1526885"/>
            <a:ext cx="8688855" cy="495011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7D69528-FD31-43E4-B7CC-A09E9A0E0C4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5" r="4959" b="32306"/>
          <a:stretch/>
        </p:blipFill>
        <p:spPr>
          <a:xfrm>
            <a:off x="2764155" y="645369"/>
            <a:ext cx="5817870" cy="1112320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sp>
        <p:nvSpPr>
          <p:cNvPr id="11" name="텍스트 개체 틀 1">
            <a:extLst>
              <a:ext uri="{FF2B5EF4-FFF2-40B4-BE49-F238E27FC236}">
                <a16:creationId xmlns:a16="http://schemas.microsoft.com/office/drawing/2014/main" id="{AFEAEBED-C5EB-4F83-81DF-28B56B727E3B}"/>
              </a:ext>
            </a:extLst>
          </p:cNvPr>
          <p:cNvSpPr txBox="1">
            <a:spLocks/>
          </p:cNvSpPr>
          <p:nvPr/>
        </p:nvSpPr>
        <p:spPr>
          <a:xfrm>
            <a:off x="1330037" y="70517"/>
            <a:ext cx="3192088" cy="2373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  <a:defRPr/>
            </a:pPr>
            <a:r>
              <a:rPr lang="ko-KR" altLang="en-US" sz="1000" dirty="0"/>
              <a:t>각 병원의 상세페이지</a:t>
            </a:r>
          </a:p>
        </p:txBody>
      </p:sp>
    </p:spTree>
    <p:extLst>
      <p:ext uri="{BB962C8B-B14F-4D97-AF65-F5344CB8AC3E}">
        <p14:creationId xmlns:p14="http://schemas.microsoft.com/office/powerpoint/2010/main" val="3863237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4294967295"/>
          </p:nvPr>
        </p:nvSpPr>
        <p:spPr>
          <a:xfrm>
            <a:off x="1330037" y="70517"/>
            <a:ext cx="3192088" cy="237399"/>
          </a:xfrm>
        </p:spPr>
        <p:txBody>
          <a:bodyPr>
            <a:noAutofit/>
          </a:bodyPr>
          <a:lstStyle/>
          <a:p>
            <a:pPr marL="0" lvl="0" indent="0" algn="ctr">
              <a:buNone/>
              <a:defRPr/>
            </a:pPr>
            <a:r>
              <a:rPr lang="en-US" altLang="ko-KR" sz="1000"/>
              <a:t>“</a:t>
            </a:r>
            <a:r>
              <a:rPr lang="ko-KR" altLang="en-US" sz="1000"/>
              <a:t>건강백과사전</a:t>
            </a:r>
            <a:r>
              <a:rPr lang="en-US" altLang="ko-KR" sz="1000"/>
              <a:t>“ </a:t>
            </a:r>
            <a:r>
              <a:rPr lang="ko-KR" altLang="en-US" sz="1000"/>
              <a:t>선택 화면</a:t>
            </a:r>
          </a:p>
        </p:txBody>
      </p:sp>
      <p:graphicFrame>
        <p:nvGraphicFramePr>
          <p:cNvPr id="9" name="표 9"/>
          <p:cNvGraphicFramePr>
            <a:graphicFrameLocks noGrp="1"/>
          </p:cNvGraphicFramePr>
          <p:nvPr/>
        </p:nvGraphicFramePr>
        <p:xfrm>
          <a:off x="8962892" y="405819"/>
          <a:ext cx="3107564" cy="2174990"/>
        </p:xfrm>
        <a:graphic>
          <a:graphicData uri="http://schemas.openxmlformats.org/drawingml/2006/table">
            <a:tbl>
              <a:tblPr firstRow="1" bandRow="1"/>
              <a:tblGrid>
                <a:gridCol w="3115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72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7874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0045">
                <a:tc gridSpan="3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ore-KR" altLang="en-US" sz="9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기능</a:t>
                      </a:r>
                      <a:r>
                        <a:rPr lang="ko-KR" altLang="en-US" sz="9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상세 설명</a:t>
                      </a:r>
                      <a:endParaRPr lang="ko-Kore-KR" altLang="en-US" sz="9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ore-KR" altLang="en-US" sz="10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기능</a:t>
                      </a:r>
                      <a:r>
                        <a:rPr lang="ko-KR" altLang="en-US" sz="10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상세 설명</a:t>
                      </a:r>
                      <a:endParaRPr lang="ko-Kore-KR" altLang="en-US" sz="10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en-US" altLang="ko-KR" sz="105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7868">
                <a:tc gridSpan="3"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  <a:defRPr/>
                      </a:pP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노인 건강에 관련된 정보를 볼 수 있는 화면</a:t>
                      </a:r>
                      <a:endParaRPr lang="ko-Kore-KR" altLang="en-US" sz="900" dirty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  <a:defRPr/>
                      </a:pPr>
                      <a:r>
                        <a:rPr lang="ko-KR" altLang="en-US" sz="1000">
                          <a:latin typeface="+mn-ea"/>
                          <a:ea typeface="+mn-ea"/>
                        </a:rPr>
                        <a:t>서비스 이용을 위한 회원 가입 </a:t>
                      </a:r>
                      <a:endParaRPr lang="ko-Kore-KR" altLang="en-US" sz="100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  <a:defRPr/>
                      </a:pPr>
                      <a:r>
                        <a:rPr lang="ko-KR" altLang="en-US" sz="1000">
                          <a:latin typeface="+mn-ea"/>
                          <a:ea typeface="+mn-ea"/>
                        </a:rPr>
                        <a:t>서비스 이용을 위한 회원 가입 </a:t>
                      </a:r>
                      <a:endParaRPr lang="ko-Kore-KR" altLang="en-US" sz="100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9456"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ore-KR" sz="900" b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FE</a:t>
                      </a:r>
                      <a:endParaRPr lang="ko-Kore-KR" altLang="en-US" sz="900" b="1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R" sz="900" b="0">
                          <a:latin typeface="+mn-ea"/>
                          <a:ea typeface="+mn-ea"/>
                        </a:rPr>
                        <a:t>1</a:t>
                      </a:r>
                      <a:endParaRPr lang="ko-Kore-KR" altLang="en-US" sz="900" b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질병건강관리청 </a:t>
                      </a:r>
                      <a:r>
                        <a:rPr lang="en-US" altLang="ko-KR" sz="900" dirty="0">
                          <a:latin typeface="+mn-ea"/>
                          <a:ea typeface="+mn-ea"/>
                        </a:rPr>
                        <a:t>API 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데이터 활용하여</a:t>
                      </a:r>
                      <a:endParaRPr lang="en-US" altLang="ko-KR" sz="900" dirty="0">
                        <a:latin typeface="+mn-ea"/>
                        <a:ea typeface="+mn-ea"/>
                      </a:endParaRPr>
                    </a:p>
                    <a:p>
                      <a:pPr lvl="0">
                        <a:defRPr/>
                      </a:pP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노인관련 건강 정보를 출력</a:t>
                      </a:r>
                      <a:endParaRPr lang="en-US" altLang="ko-KR" sz="900" dirty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1351">
                <a:tc gridSpan="3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ore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인터페이스</a:t>
                      </a:r>
                      <a:r>
                        <a:rPr lang="ko-KR" altLang="en-US" sz="9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요구사항</a:t>
                      </a:r>
                      <a:endParaRPr lang="ko-Kore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ore-KR" altLang="en-US" sz="10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인터페이스</a:t>
                      </a:r>
                      <a:r>
                        <a:rPr lang="ko-KR" altLang="en-US" sz="10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요구사항</a:t>
                      </a:r>
                      <a:endParaRPr lang="ko-Kore-KR" altLang="en-US" sz="10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171450" lvl="0" indent="-171450">
                        <a:buFontTx/>
                        <a:buChar char="-"/>
                        <a:defRPr/>
                      </a:pPr>
                      <a:endParaRPr lang="en-US" altLang="ko-KR" sz="1100"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8870"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9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입력</a:t>
                      </a: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vl="0">
                        <a:lnSpc>
                          <a:spcPct val="115000"/>
                        </a:lnSpc>
                        <a:defRPr/>
                      </a:pP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카드형태의 </a:t>
                      </a:r>
                      <a:r>
                        <a:rPr lang="en-US" altLang="ko-KR" sz="900" dirty="0">
                          <a:effectLst/>
                          <a:latin typeface="+mn-ea"/>
                          <a:ea typeface="+mn-ea"/>
                        </a:rPr>
                        <a:t>title</a:t>
                      </a: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 중 하나를 클릭</a:t>
                      </a: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vl="0">
                        <a:lnSpc>
                          <a:spcPct val="115000"/>
                        </a:lnSpc>
                        <a:defRPr/>
                      </a:pPr>
                      <a:r>
                        <a:rPr lang="ko-Kore-KR" sz="1000">
                          <a:effectLst/>
                          <a:latin typeface="+mn-ea"/>
                          <a:ea typeface="+mn-ea"/>
                        </a:rPr>
                        <a:t>이메일</a:t>
                      </a:r>
                      <a:r>
                        <a:rPr lang="en-GB" sz="1000"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ore-KR" sz="1000">
                          <a:effectLst/>
                          <a:latin typeface="+mn-ea"/>
                          <a:ea typeface="+mn-ea"/>
                        </a:rPr>
                        <a:t>아이디</a:t>
                      </a:r>
                      <a:r>
                        <a:rPr lang="en-GB" sz="1000">
                          <a:effectLst/>
                          <a:latin typeface="+mn-ea"/>
                          <a:ea typeface="+mn-ea"/>
                        </a:rPr>
                        <a:t>), </a:t>
                      </a:r>
                      <a:r>
                        <a:rPr lang="ko-Kore-KR" sz="1000">
                          <a:effectLst/>
                          <a:latin typeface="+mn-ea"/>
                          <a:ea typeface="+mn-ea"/>
                        </a:rPr>
                        <a:t>이름</a:t>
                      </a:r>
                      <a:r>
                        <a:rPr lang="en-GB" sz="100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ore-KR" sz="1000">
                          <a:effectLst/>
                          <a:latin typeface="+mn-ea"/>
                          <a:ea typeface="+mn-ea"/>
                        </a:rPr>
                        <a:t>비밀번호</a:t>
                      </a:r>
                      <a:r>
                        <a:rPr lang="en-GB" sz="100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ore-KR" sz="1000">
                          <a:effectLst/>
                          <a:latin typeface="+mn-ea"/>
                          <a:ea typeface="+mn-ea"/>
                        </a:rPr>
                        <a:t>비밀번호 확인 입력</a:t>
                      </a:r>
                      <a:r>
                        <a:rPr lang="ko-KR" altLang="en-US" sz="1000">
                          <a:effectLst/>
                          <a:latin typeface="+mn-ea"/>
                          <a:ea typeface="+mn-ea"/>
                        </a:rPr>
                        <a:t> 후</a:t>
                      </a:r>
                      <a:br>
                        <a:rPr lang="en-US" altLang="ko-Kore-KR" sz="1000">
                          <a:effectLst/>
                          <a:latin typeface="+mn-ea"/>
                          <a:ea typeface="+mn-ea"/>
                        </a:rPr>
                      </a:br>
                      <a:r>
                        <a:rPr lang="ko-Kore-KR" sz="1000">
                          <a:effectLst/>
                          <a:latin typeface="+mn-ea"/>
                          <a:ea typeface="+mn-ea"/>
                        </a:rPr>
                        <a:t>회원 가입 버튼 클릭</a:t>
                      </a:r>
                      <a:endParaRPr lang="ko-Kore-KR" sz="100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01351"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ore-KR" altLang="en-US" sz="9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출력</a:t>
                      </a: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vl="0">
                        <a:lnSpc>
                          <a:spcPct val="115000"/>
                        </a:lnSpc>
                        <a:defRPr/>
                      </a:pP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사용자가 선택한 카드뉴스의 </a:t>
                      </a:r>
                      <a:r>
                        <a:rPr lang="en-US" altLang="ko-KR" sz="900" dirty="0">
                          <a:effectLst/>
                          <a:latin typeface="+mn-ea"/>
                          <a:ea typeface="+mn-ea"/>
                        </a:rPr>
                        <a:t>id</a:t>
                      </a: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에 해당하는 상세정보를 출력 </a:t>
                      </a: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vl="0">
                        <a:lnSpc>
                          <a:spcPct val="115000"/>
                        </a:lnSpc>
                        <a:defRPr/>
                      </a:pPr>
                      <a:r>
                        <a:rPr lang="ko-Kore-KR" sz="1000">
                          <a:effectLst/>
                          <a:latin typeface="+mn-ea"/>
                          <a:ea typeface="+mn-ea"/>
                        </a:rPr>
                        <a:t>로그인 페이지</a:t>
                      </a:r>
                      <a:endParaRPr lang="ko-Kore-KR" sz="100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8" name="텍스트 개체 틀 1"/>
          <p:cNvSpPr txBox="1"/>
          <p:nvPr/>
        </p:nvSpPr>
        <p:spPr>
          <a:xfrm>
            <a:off x="5770804" y="70517"/>
            <a:ext cx="3098876" cy="237399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Font typeface="Arial"/>
              <a:buNone/>
              <a:defRPr/>
            </a:pPr>
            <a:r>
              <a:rPr kumimoji="1" lang="ko-KR" altLang="en-US" sz="1000"/>
              <a:t>조회</a:t>
            </a:r>
          </a:p>
        </p:txBody>
      </p:sp>
      <p:sp>
        <p:nvSpPr>
          <p:cNvPr id="10" name="텍스트 개체 틀 1"/>
          <p:cNvSpPr txBox="1"/>
          <p:nvPr/>
        </p:nvSpPr>
        <p:spPr>
          <a:xfrm>
            <a:off x="10523913" y="70517"/>
            <a:ext cx="1540811" cy="237399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buFont typeface="Arial"/>
              <a:buNone/>
              <a:defRPr/>
            </a:pPr>
            <a:r>
              <a:rPr kumimoji="1" lang="en-US" altLang="ko-KR" sz="1000" dirty="0"/>
              <a:t>-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5342FEF-A2FF-4893-A374-2FE8F2725C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44" y="953690"/>
            <a:ext cx="8748136" cy="5405947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1AC191C4-5DF2-4E42-8354-C2A931B5EF66}"/>
              </a:ext>
            </a:extLst>
          </p:cNvPr>
          <p:cNvSpPr/>
          <p:nvPr/>
        </p:nvSpPr>
        <p:spPr>
          <a:xfrm>
            <a:off x="266700" y="1990725"/>
            <a:ext cx="1781175" cy="60007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FF0000"/>
                </a:solidFill>
              </a:ln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4041837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4294967295"/>
          </p:nvPr>
        </p:nvSpPr>
        <p:spPr>
          <a:xfrm>
            <a:off x="1330037" y="70517"/>
            <a:ext cx="3192088" cy="237399"/>
          </a:xfrm>
        </p:spPr>
        <p:txBody>
          <a:bodyPr>
            <a:noAutofit/>
          </a:bodyPr>
          <a:lstStyle/>
          <a:p>
            <a:pPr marL="0" lvl="0" indent="0" algn="ctr">
              <a:buNone/>
              <a:defRPr/>
            </a:pPr>
            <a:r>
              <a:rPr lang="en-US" altLang="ko-KR" sz="1000"/>
              <a:t>“</a:t>
            </a:r>
            <a:r>
              <a:rPr lang="ko-KR" altLang="en-US" sz="1000"/>
              <a:t>너도 아파</a:t>
            </a:r>
            <a:r>
              <a:rPr lang="en-US" altLang="ko-KR" sz="1000"/>
              <a:t>? </a:t>
            </a:r>
            <a:r>
              <a:rPr lang="ko-KR" altLang="en-US" sz="1000"/>
              <a:t>나도 아파</a:t>
            </a:r>
            <a:r>
              <a:rPr lang="en-US" altLang="ko-KR" sz="1000"/>
              <a:t>!“ </a:t>
            </a:r>
            <a:r>
              <a:rPr lang="ko-KR" altLang="en-US" sz="1000"/>
              <a:t>선택 화면</a:t>
            </a:r>
          </a:p>
          <a:p>
            <a:pPr marL="0" lvl="0" indent="0" algn="ctr" latinLnBrk="1">
              <a:buNone/>
              <a:defRPr/>
            </a:pPr>
            <a:endParaRPr lang="ko-KR" altLang="en-US" sz="1000"/>
          </a:p>
        </p:txBody>
      </p:sp>
      <p:graphicFrame>
        <p:nvGraphicFramePr>
          <p:cNvPr id="9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2153028"/>
              </p:ext>
            </p:extLst>
          </p:nvPr>
        </p:nvGraphicFramePr>
        <p:xfrm>
          <a:off x="8962892" y="405819"/>
          <a:ext cx="3107564" cy="4973097"/>
        </p:xfrm>
        <a:graphic>
          <a:graphicData uri="http://schemas.openxmlformats.org/drawingml/2006/table">
            <a:tbl>
              <a:tblPr firstRow="1" bandRow="1"/>
              <a:tblGrid>
                <a:gridCol w="3115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72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7874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0045">
                <a:tc gridSpan="3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ore-KR" altLang="en-US" sz="9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기능</a:t>
                      </a:r>
                      <a:r>
                        <a:rPr lang="ko-KR" altLang="en-US" sz="9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상세 설명</a:t>
                      </a:r>
                      <a:endParaRPr lang="ko-Kore-KR" altLang="en-US" sz="9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ore-KR" altLang="en-US" sz="10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기능</a:t>
                      </a:r>
                      <a:r>
                        <a:rPr lang="ko-KR" altLang="en-US" sz="10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상세 설명</a:t>
                      </a:r>
                      <a:endParaRPr lang="ko-Kore-KR" altLang="en-US" sz="10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en-US" altLang="ko-KR" sz="105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7868">
                <a:tc gridSpan="3"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  <a:defRPr/>
                      </a:pP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커뮤니티 게시판 및 게시글 검색 기능</a:t>
                      </a:r>
                      <a:endParaRPr lang="ko-Kore-KR" altLang="en-US" sz="900" dirty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  <a:defRPr/>
                      </a:pPr>
                      <a:r>
                        <a:rPr lang="ko-KR" altLang="en-US" sz="1000">
                          <a:latin typeface="+mn-ea"/>
                          <a:ea typeface="+mn-ea"/>
                        </a:rPr>
                        <a:t>서비스 이용을 위한 회원 가입 </a:t>
                      </a:r>
                      <a:endParaRPr lang="ko-Kore-KR" altLang="en-US" sz="100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  <a:defRPr/>
                      </a:pPr>
                      <a:r>
                        <a:rPr lang="ko-KR" altLang="en-US" sz="1000">
                          <a:latin typeface="+mn-ea"/>
                          <a:ea typeface="+mn-ea"/>
                        </a:rPr>
                        <a:t>서비스 이용을 위한 회원 가입 </a:t>
                      </a:r>
                      <a:endParaRPr lang="ko-Kore-KR" altLang="en-US" sz="100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9456">
                <a:tc rowSpan="3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ore-KR" sz="900" b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FE</a:t>
                      </a:r>
                      <a:endParaRPr lang="ko-Kore-KR" altLang="en-US" sz="900" b="1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R" sz="900" b="0">
                          <a:latin typeface="+mn-ea"/>
                          <a:ea typeface="+mn-ea"/>
                        </a:rPr>
                        <a:t>1</a:t>
                      </a:r>
                      <a:endParaRPr lang="ko-Kore-KR" altLang="en-US" sz="900" b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사용자가 제목</a:t>
                      </a:r>
                      <a:r>
                        <a:rPr lang="en-US" altLang="ko-KR" sz="9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작성자</a:t>
                      </a:r>
                      <a:r>
                        <a:rPr lang="en-US" altLang="ko-KR" sz="9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내용 카테고리 선택하여</a:t>
                      </a:r>
                      <a:endParaRPr lang="en-US" altLang="ko-KR" sz="900" dirty="0">
                        <a:latin typeface="+mn-ea"/>
                        <a:ea typeface="+mn-ea"/>
                      </a:endParaRPr>
                    </a:p>
                    <a:p>
                      <a:pPr lvl="0">
                        <a:defRPr/>
                      </a:pP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검색어 입력 시 해당하는 게시물 출력</a:t>
                      </a:r>
                      <a:endParaRPr lang="en-US" altLang="ko-KR" sz="900" dirty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9456">
                <a:tc v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en-US" sz="900" b="0" dirty="0">
                          <a:latin typeface="+mn-ea"/>
                          <a:ea typeface="+mn-ea"/>
                        </a:rPr>
                        <a:t>2</a:t>
                      </a:r>
                      <a:endParaRPr lang="ko-Kore-KR" altLang="en-US" sz="900" b="0" dirty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게시물 </a:t>
                      </a:r>
                      <a:r>
                        <a:rPr lang="en-US" altLang="ko-KR" sz="900" dirty="0">
                          <a:latin typeface="+mn-ea"/>
                          <a:ea typeface="+mn-ea"/>
                        </a:rPr>
                        <a:t>10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개 단위로 </a:t>
                      </a:r>
                      <a:r>
                        <a:rPr lang="ko-KR" altLang="en-US" sz="900" dirty="0" err="1">
                          <a:latin typeface="+mn-ea"/>
                          <a:ea typeface="+mn-ea"/>
                        </a:rPr>
                        <a:t>페이징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 기능 구현</a:t>
                      </a:r>
                      <a:endParaRPr lang="en-US" altLang="ko-KR" sz="900" dirty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9456">
                <a:tc v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en-US" sz="900" b="0">
                          <a:latin typeface="+mn-ea"/>
                          <a:ea typeface="+mn-ea"/>
                        </a:rPr>
                        <a:t>3</a:t>
                      </a:r>
                      <a:endParaRPr lang="ko-Kore-KR" altLang="en-US" sz="900" b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최근에 작성한 글이 가장 위로 오도록 구현</a:t>
                      </a:r>
                      <a:endParaRPr lang="en-US" altLang="ko-KR" sz="900" dirty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0420">
                <a:tc rowSpan="2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ore-KR" sz="9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BE</a:t>
                      </a:r>
                      <a:endParaRPr lang="ko-Kore-KR" altLang="en-US" sz="9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ore-KR" sz="900" b="0">
                          <a:latin typeface="+mn-ea"/>
                          <a:ea typeface="+mn-ea"/>
                        </a:rPr>
                        <a:t>1</a:t>
                      </a:r>
                      <a:endParaRPr lang="ko-Kore-KR" altLang="en-US" sz="900" b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15000"/>
                        </a:lnSpc>
                        <a:defRPr/>
                      </a:pP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게시판 페이지로 왔을 때</a:t>
                      </a:r>
                      <a:r>
                        <a:rPr lang="en-US" altLang="ko-KR" sz="900" dirty="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@GetMapping(“/community”)</a:t>
                      </a:r>
                      <a:r>
                        <a:rPr lang="ko-KR" alt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을 통해 </a:t>
                      </a:r>
                      <a:r>
                        <a:rPr lang="en-US" altLang="ko-KR" sz="9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db</a:t>
                      </a:r>
                      <a:r>
                        <a:rPr lang="ko-KR" alt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로부터 커뮤니티 게시글 목록을 다 들고 옴</a:t>
                      </a:r>
                      <a:endParaRPr lang="ko-Kore-KR" sz="9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29891">
                <a:tc v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en-US" sz="900" b="0" dirty="0">
                          <a:latin typeface="+mn-ea"/>
                          <a:ea typeface="+mn-ea"/>
                        </a:rPr>
                        <a:t>2</a:t>
                      </a:r>
                      <a:endParaRPr lang="ko-Kore-KR" altLang="en-US" sz="900" b="0" dirty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15000"/>
                        </a:lnSpc>
                        <a:defRPr/>
                      </a:pP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작성하기 전에 로그인 유무를  판단함</a:t>
                      </a:r>
                      <a:r>
                        <a:rPr lang="en-US" altLang="ko-KR" sz="900" dirty="0">
                          <a:effectLst/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세션에 저장된 객체 정보가 있는지 확인함</a:t>
                      </a:r>
                      <a:r>
                        <a:rPr lang="en-US" altLang="ko-KR" sz="900" dirty="0"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ore-KR" sz="9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351">
                <a:tc gridSpan="3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ore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인터페이스</a:t>
                      </a:r>
                      <a:r>
                        <a:rPr lang="ko-KR" altLang="en-US" sz="9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요구사항</a:t>
                      </a:r>
                      <a:endParaRPr lang="ko-Kore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ore-KR" altLang="en-US" sz="10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인터페이스</a:t>
                      </a:r>
                      <a:r>
                        <a:rPr lang="ko-KR" altLang="en-US" sz="10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요구사항</a:t>
                      </a:r>
                      <a:endParaRPr lang="ko-Kore-KR" altLang="en-US" sz="10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171450" lvl="0" indent="-171450">
                        <a:buFontTx/>
                        <a:buChar char="-"/>
                        <a:defRPr/>
                      </a:pPr>
                      <a:endParaRPr lang="en-US" altLang="ko-KR" sz="1100"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8870"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9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입력</a:t>
                      </a: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vl="0">
                        <a:lnSpc>
                          <a:spcPct val="115000"/>
                        </a:lnSpc>
                        <a:defRPr/>
                      </a:pPr>
                      <a:r>
                        <a:rPr lang="en-US" altLang="ko-KR" sz="900" dirty="0">
                          <a:effectLst/>
                          <a:latin typeface="+mn-ea"/>
                          <a:ea typeface="+mn-ea"/>
                        </a:rPr>
                        <a:t>1.</a:t>
                      </a: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 게시글의 제목 중 하나를 클릭</a:t>
                      </a:r>
                    </a:p>
                    <a:p>
                      <a:pPr lvl="0">
                        <a:lnSpc>
                          <a:spcPct val="115000"/>
                        </a:lnSpc>
                        <a:defRPr/>
                      </a:pPr>
                      <a:r>
                        <a:rPr lang="en-US" altLang="ko-KR" sz="900" dirty="0">
                          <a:effectLst/>
                          <a:latin typeface="+mn-ea"/>
                          <a:ea typeface="+mn-ea"/>
                        </a:rPr>
                        <a:t>2.</a:t>
                      </a: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900" dirty="0">
                          <a:effectLst/>
                          <a:latin typeface="+mn-ea"/>
                          <a:ea typeface="+mn-ea"/>
                        </a:rPr>
                        <a:t>“</a:t>
                      </a: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작성하기</a:t>
                      </a:r>
                      <a:r>
                        <a:rPr lang="en-US" altLang="ko-KR" sz="900" dirty="0">
                          <a:effectLst/>
                          <a:latin typeface="+mn-ea"/>
                          <a:ea typeface="+mn-ea"/>
                        </a:rPr>
                        <a:t>”</a:t>
                      </a: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 버튼을 클릭</a:t>
                      </a:r>
                      <a:endParaRPr lang="en-US" altLang="ko-KR" sz="900" dirty="0">
                        <a:effectLst/>
                        <a:latin typeface="+mn-ea"/>
                        <a:ea typeface="+mn-ea"/>
                      </a:endParaRPr>
                    </a:p>
                    <a:p>
                      <a:pPr lvl="0">
                        <a:lnSpc>
                          <a:spcPct val="115000"/>
                        </a:lnSpc>
                        <a:defRPr/>
                      </a:pPr>
                      <a:r>
                        <a:rPr lang="en-US" altLang="ko-KR" sz="900" dirty="0">
                          <a:effectLst/>
                          <a:latin typeface="+mn-ea"/>
                          <a:ea typeface="+mn-ea"/>
                        </a:rPr>
                        <a:t>3. </a:t>
                      </a: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제목</a:t>
                      </a:r>
                      <a:r>
                        <a:rPr lang="en-US" altLang="ko-KR" sz="900" dirty="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작성자</a:t>
                      </a:r>
                      <a:r>
                        <a:rPr lang="en-US" altLang="ko-KR" sz="900" dirty="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내용 중 카테고리 선택 후 검색어 입력</a:t>
                      </a: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vl="0">
                        <a:lnSpc>
                          <a:spcPct val="115000"/>
                        </a:lnSpc>
                        <a:defRPr/>
                      </a:pPr>
                      <a:r>
                        <a:rPr lang="ko-Kore-KR" sz="1000">
                          <a:effectLst/>
                          <a:latin typeface="+mn-ea"/>
                          <a:ea typeface="+mn-ea"/>
                        </a:rPr>
                        <a:t>이메일</a:t>
                      </a:r>
                      <a:r>
                        <a:rPr lang="en-GB" sz="1000"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ore-KR" sz="1000">
                          <a:effectLst/>
                          <a:latin typeface="+mn-ea"/>
                          <a:ea typeface="+mn-ea"/>
                        </a:rPr>
                        <a:t>아이디</a:t>
                      </a:r>
                      <a:r>
                        <a:rPr lang="en-GB" sz="1000">
                          <a:effectLst/>
                          <a:latin typeface="+mn-ea"/>
                          <a:ea typeface="+mn-ea"/>
                        </a:rPr>
                        <a:t>), </a:t>
                      </a:r>
                      <a:r>
                        <a:rPr lang="ko-Kore-KR" sz="1000">
                          <a:effectLst/>
                          <a:latin typeface="+mn-ea"/>
                          <a:ea typeface="+mn-ea"/>
                        </a:rPr>
                        <a:t>이름</a:t>
                      </a:r>
                      <a:r>
                        <a:rPr lang="en-GB" sz="100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ore-KR" sz="1000">
                          <a:effectLst/>
                          <a:latin typeface="+mn-ea"/>
                          <a:ea typeface="+mn-ea"/>
                        </a:rPr>
                        <a:t>비밀번호</a:t>
                      </a:r>
                      <a:r>
                        <a:rPr lang="en-GB" sz="100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ore-KR" sz="1000">
                          <a:effectLst/>
                          <a:latin typeface="+mn-ea"/>
                          <a:ea typeface="+mn-ea"/>
                        </a:rPr>
                        <a:t>비밀번호 확인 입력</a:t>
                      </a:r>
                      <a:r>
                        <a:rPr lang="ko-KR" altLang="en-US" sz="1000">
                          <a:effectLst/>
                          <a:latin typeface="+mn-ea"/>
                          <a:ea typeface="+mn-ea"/>
                        </a:rPr>
                        <a:t> 후</a:t>
                      </a:r>
                      <a:br>
                        <a:rPr lang="en-US" altLang="ko-Kore-KR" sz="1000">
                          <a:effectLst/>
                          <a:latin typeface="+mn-ea"/>
                          <a:ea typeface="+mn-ea"/>
                        </a:rPr>
                      </a:br>
                      <a:r>
                        <a:rPr lang="ko-Kore-KR" sz="1000">
                          <a:effectLst/>
                          <a:latin typeface="+mn-ea"/>
                          <a:ea typeface="+mn-ea"/>
                        </a:rPr>
                        <a:t>회원 가입 버튼 클릭</a:t>
                      </a:r>
                      <a:endParaRPr lang="ko-Kore-KR" sz="100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01351"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ore-KR" altLang="en-US" sz="9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출력</a:t>
                      </a: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900" dirty="0">
                          <a:effectLst/>
                          <a:latin typeface="+mn-ea"/>
                          <a:ea typeface="+mn-ea"/>
                        </a:rPr>
                        <a:t>1.</a:t>
                      </a: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kumimoji="1" lang="en-US" altLang="ko-KR" sz="900" dirty="0"/>
                        <a:t>Community-03</a:t>
                      </a:r>
                      <a:r>
                        <a:rPr kumimoji="1" lang="ko-KR" altLang="en-US" sz="900" dirty="0"/>
                        <a:t>로 이동 </a:t>
                      </a:r>
                      <a:r>
                        <a:rPr kumimoji="1" lang="en-US" altLang="ko-KR" sz="900" dirty="0"/>
                        <a:t>(</a:t>
                      </a:r>
                      <a:r>
                        <a:rPr kumimoji="1" lang="ko-KR" altLang="en-US" sz="900" dirty="0"/>
                        <a:t>해당 게시글의 상세정보 화면으로 이동</a:t>
                      </a:r>
                      <a:r>
                        <a:rPr kumimoji="1" lang="en-US" altLang="ko-KR" sz="900" dirty="0"/>
                        <a:t>)</a:t>
                      </a:r>
                    </a:p>
                    <a:p>
                      <a:pPr marL="0" lvl="0" indent="0">
                        <a:buFont typeface="Arial"/>
                        <a:buNone/>
                        <a:defRPr/>
                      </a:pPr>
                      <a:r>
                        <a:rPr kumimoji="1" lang="en-US" altLang="ko-KR" sz="900" dirty="0"/>
                        <a:t>2-1.</a:t>
                      </a:r>
                      <a:r>
                        <a:rPr kumimoji="1" lang="ko-KR" altLang="en-US" sz="900" dirty="0"/>
                        <a:t> </a:t>
                      </a:r>
                      <a:r>
                        <a:rPr kumimoji="1" lang="en-US" altLang="ko-KR" sz="900" dirty="0"/>
                        <a:t>(</a:t>
                      </a:r>
                      <a:r>
                        <a:rPr kumimoji="1" lang="ko-KR" altLang="en-US" sz="900" dirty="0"/>
                        <a:t>로그인하지 않았다면</a:t>
                      </a:r>
                      <a:r>
                        <a:rPr kumimoji="1" lang="en-US" altLang="ko-KR" sz="900" dirty="0"/>
                        <a:t>)</a:t>
                      </a:r>
                      <a:r>
                        <a:rPr kumimoji="1" lang="ko-KR" altLang="en-US" sz="900" dirty="0"/>
                        <a:t> </a:t>
                      </a:r>
                      <a:r>
                        <a:rPr kumimoji="1" lang="ko-KR" altLang="en-US" sz="900" dirty="0" err="1"/>
                        <a:t>경고창</a:t>
                      </a:r>
                      <a:r>
                        <a:rPr kumimoji="1" lang="ko-KR" altLang="en-US" sz="900" dirty="0"/>
                        <a:t> 출력 및 </a:t>
                      </a:r>
                      <a:r>
                        <a:rPr kumimoji="1" lang="ko-KR" altLang="en-US" sz="900" dirty="0" err="1"/>
                        <a:t>로그인창</a:t>
                      </a:r>
                      <a:r>
                        <a:rPr kumimoji="1" lang="ko-KR" altLang="en-US" sz="900" dirty="0"/>
                        <a:t> 띄우기</a:t>
                      </a:r>
                    </a:p>
                    <a:p>
                      <a:pPr marL="0" lvl="0" indent="0">
                        <a:buFont typeface="Arial"/>
                        <a:buNone/>
                        <a:defRPr/>
                      </a:pPr>
                      <a:r>
                        <a:rPr kumimoji="1" lang="en-US" altLang="ko-KR" sz="900" dirty="0"/>
                        <a:t>2.</a:t>
                      </a:r>
                      <a:r>
                        <a:rPr kumimoji="1" lang="ko-KR" altLang="en-US" sz="900" dirty="0"/>
                        <a:t> </a:t>
                      </a:r>
                      <a:r>
                        <a:rPr kumimoji="1" lang="en-US" altLang="ko-KR" sz="900" dirty="0"/>
                        <a:t>(</a:t>
                      </a:r>
                      <a:r>
                        <a:rPr kumimoji="1" lang="ko-KR" altLang="en-US" sz="900" dirty="0"/>
                        <a:t>로그인했다면</a:t>
                      </a:r>
                      <a:r>
                        <a:rPr kumimoji="1" lang="en-US" altLang="ko-KR" sz="900" dirty="0"/>
                        <a:t>)</a:t>
                      </a:r>
                      <a:r>
                        <a:rPr kumimoji="1" lang="ko-KR" altLang="en-US" sz="900" dirty="0"/>
                        <a:t> </a:t>
                      </a:r>
                      <a:r>
                        <a:rPr kumimoji="1" lang="en-US" altLang="ko-KR" sz="900" dirty="0"/>
                        <a:t>Community-02</a:t>
                      </a:r>
                      <a:r>
                        <a:rPr kumimoji="1" lang="ko-KR" altLang="en-US" sz="900" dirty="0"/>
                        <a:t>로 이동</a:t>
                      </a:r>
                      <a:endParaRPr kumimoji="1" lang="en-US" altLang="ko-KR" sz="900" dirty="0"/>
                    </a:p>
                    <a:p>
                      <a:pPr marL="0" lvl="0" indent="0">
                        <a:buFont typeface="Arial"/>
                        <a:buNone/>
                        <a:defRPr/>
                      </a:pPr>
                      <a:r>
                        <a:rPr kumimoji="1" lang="en-US" altLang="ko-KR" sz="900" dirty="0"/>
                        <a:t>3. </a:t>
                      </a:r>
                      <a:r>
                        <a:rPr kumimoji="1" lang="ko-KR" altLang="en-US" sz="900" dirty="0"/>
                        <a:t>사용자 검색어에 따른 게시물 출력</a:t>
                      </a: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vl="0">
                        <a:lnSpc>
                          <a:spcPct val="115000"/>
                        </a:lnSpc>
                        <a:defRPr/>
                      </a:pPr>
                      <a:r>
                        <a:rPr lang="ko-Kore-KR" sz="1000">
                          <a:effectLst/>
                          <a:latin typeface="+mn-ea"/>
                          <a:ea typeface="+mn-ea"/>
                        </a:rPr>
                        <a:t>로그인 페이지</a:t>
                      </a:r>
                      <a:endParaRPr lang="ko-Kore-KR" sz="100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8" name="텍스트 개체 틀 1"/>
          <p:cNvSpPr txBox="1"/>
          <p:nvPr/>
        </p:nvSpPr>
        <p:spPr>
          <a:xfrm>
            <a:off x="5770804" y="70517"/>
            <a:ext cx="3098876" cy="237399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Font typeface="Arial"/>
              <a:buNone/>
              <a:defRPr/>
            </a:pPr>
            <a:r>
              <a:rPr kumimoji="1" lang="ko-KR" altLang="en-US" sz="1000"/>
              <a:t>조회</a:t>
            </a:r>
          </a:p>
        </p:txBody>
      </p:sp>
      <p:sp>
        <p:nvSpPr>
          <p:cNvPr id="10" name="텍스트 개체 틀 1"/>
          <p:cNvSpPr txBox="1"/>
          <p:nvPr/>
        </p:nvSpPr>
        <p:spPr>
          <a:xfrm>
            <a:off x="10523913" y="70517"/>
            <a:ext cx="1540811" cy="237399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Font typeface="Arial"/>
              <a:buNone/>
              <a:defRPr/>
            </a:pPr>
            <a:r>
              <a:rPr kumimoji="1" lang="en-US" altLang="ko-KR" sz="1000" dirty="0"/>
              <a:t>Community-01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CAA35284-8846-48CC-A256-78BABA63282A}"/>
              </a:ext>
            </a:extLst>
          </p:cNvPr>
          <p:cNvGrpSpPr/>
          <p:nvPr/>
        </p:nvGrpSpPr>
        <p:grpSpPr>
          <a:xfrm>
            <a:off x="123121" y="802102"/>
            <a:ext cx="8748136" cy="5634796"/>
            <a:chOff x="123121" y="802102"/>
            <a:chExt cx="8748136" cy="5634796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DFC389D5-737A-4507-9C50-31554888794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121" y="802102"/>
              <a:ext cx="8748136" cy="5556992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4E2B3126-97A8-4E1A-B709-63E6B1102EF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7825" y="3900322"/>
              <a:ext cx="7094018" cy="2536576"/>
            </a:xfrm>
            <a:prstGeom prst="rect">
              <a:avLst/>
            </a:prstGeom>
            <a:ln w="19050">
              <a:solidFill>
                <a:srgbClr val="FF0000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2699184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4294967295"/>
          </p:nvPr>
        </p:nvSpPr>
        <p:spPr>
          <a:xfrm>
            <a:off x="1330037" y="70517"/>
            <a:ext cx="3192088" cy="237399"/>
          </a:xfrm>
        </p:spPr>
        <p:txBody>
          <a:bodyPr>
            <a:noAutofit/>
          </a:bodyPr>
          <a:lstStyle/>
          <a:p>
            <a:pPr marL="0" lvl="0" indent="0" algn="ctr">
              <a:buNone/>
              <a:defRPr/>
            </a:pPr>
            <a:r>
              <a:rPr lang="en-US" altLang="ko-KR" sz="1000" dirty="0"/>
              <a:t>“</a:t>
            </a:r>
            <a:r>
              <a:rPr lang="ko-KR" altLang="en-US" sz="1000" dirty="0"/>
              <a:t>너도 아파</a:t>
            </a:r>
            <a:r>
              <a:rPr lang="en-US" altLang="ko-KR" sz="1000" dirty="0"/>
              <a:t>? </a:t>
            </a:r>
            <a:r>
              <a:rPr lang="ko-KR" altLang="en-US" sz="1000" dirty="0"/>
              <a:t>나도 아파</a:t>
            </a:r>
            <a:r>
              <a:rPr lang="en-US" altLang="ko-KR" sz="1000" dirty="0"/>
              <a:t>!“</a:t>
            </a:r>
            <a:r>
              <a:rPr lang="ko-KR" altLang="en-US" sz="1000" dirty="0"/>
              <a:t> 회원이 새 게시글 등록</a:t>
            </a:r>
          </a:p>
          <a:p>
            <a:pPr marL="0" lvl="0" indent="0" algn="ctr" latinLnBrk="1">
              <a:buNone/>
              <a:defRPr/>
            </a:pPr>
            <a:endParaRPr lang="ko-KR" altLang="en-US" sz="1000" dirty="0"/>
          </a:p>
        </p:txBody>
      </p:sp>
      <p:graphicFrame>
        <p:nvGraphicFramePr>
          <p:cNvPr id="9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5835958"/>
              </p:ext>
            </p:extLst>
          </p:nvPr>
        </p:nvGraphicFramePr>
        <p:xfrm>
          <a:off x="8962892" y="405819"/>
          <a:ext cx="3101833" cy="3495111"/>
        </p:xfrm>
        <a:graphic>
          <a:graphicData uri="http://schemas.openxmlformats.org/drawingml/2006/table">
            <a:tbl>
              <a:tblPr firstRow="1" bandRow="1"/>
              <a:tblGrid>
                <a:gridCol w="3115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15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7874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0045">
                <a:tc gridSpan="3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ore-KR" altLang="en-US" sz="9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기능</a:t>
                      </a:r>
                      <a:r>
                        <a:rPr lang="ko-KR" altLang="en-US" sz="9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상세 설명</a:t>
                      </a:r>
                      <a:endParaRPr lang="ko-Kore-KR" altLang="en-US" sz="9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ore-KR" altLang="en-US" sz="10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기능</a:t>
                      </a:r>
                      <a:r>
                        <a:rPr lang="ko-KR" altLang="en-US" sz="10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상세 설명</a:t>
                      </a:r>
                      <a:endParaRPr lang="ko-Kore-KR" altLang="en-US" sz="10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en-US" altLang="ko-KR" sz="105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7868">
                <a:tc gridSpan="3"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  <a:defRPr/>
                      </a:pP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커뮤니티 게시판 게시글 작성 기능</a:t>
                      </a:r>
                      <a:endParaRPr lang="ko-Kore-KR" altLang="en-US" sz="900" dirty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  <a:defRPr/>
                      </a:pPr>
                      <a:r>
                        <a:rPr lang="ko-KR" altLang="en-US" sz="1000">
                          <a:latin typeface="+mn-ea"/>
                          <a:ea typeface="+mn-ea"/>
                        </a:rPr>
                        <a:t>서비스 이용을 위한 회원 가입 </a:t>
                      </a:r>
                      <a:endParaRPr lang="ko-Kore-KR" altLang="en-US" sz="100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  <a:defRPr/>
                      </a:pPr>
                      <a:r>
                        <a:rPr lang="ko-KR" altLang="en-US" sz="1000">
                          <a:latin typeface="+mn-ea"/>
                          <a:ea typeface="+mn-ea"/>
                        </a:rPr>
                        <a:t>서비스 이용을 위한 회원 가입 </a:t>
                      </a:r>
                      <a:endParaRPr lang="ko-Kore-KR" altLang="en-US" sz="100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4684">
                <a:tc rowSpan="2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ore-KR" sz="900" b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FE</a:t>
                      </a:r>
                      <a:endParaRPr lang="ko-Kore-KR" altLang="en-US" sz="900" b="1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R" sz="900" b="0" dirty="0">
                          <a:latin typeface="+mn-ea"/>
                          <a:ea typeface="+mn-ea"/>
                        </a:rPr>
                        <a:t>1</a:t>
                      </a:r>
                      <a:endParaRPr lang="ko-Kore-KR" altLang="en-US" sz="900" b="0" dirty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글쓰기 버튼 클릭 시 로그인한 사용자만 글쓰기 화면으로 이동</a:t>
                      </a:r>
                      <a:endParaRPr lang="en-US" altLang="ko-KR" sz="900" dirty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4684">
                <a:tc v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en-US" sz="900" b="0" dirty="0">
                          <a:latin typeface="+mn-ea"/>
                          <a:ea typeface="+mn-ea"/>
                        </a:rPr>
                        <a:t>2</a:t>
                      </a:r>
                      <a:endParaRPr lang="ko-Kore-KR" altLang="en-US" sz="900" b="0" dirty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제목과 내용을 입력하여 등록하기 버튼 시</a:t>
                      </a:r>
                      <a:endParaRPr lang="en-US" altLang="ko-KR" sz="900" dirty="0">
                        <a:latin typeface="+mn-ea"/>
                        <a:ea typeface="+mn-ea"/>
                      </a:endParaRPr>
                    </a:p>
                    <a:p>
                      <a:pPr lvl="0">
                        <a:defRPr/>
                      </a:pP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게시판에 게시글 작성됨</a:t>
                      </a:r>
                      <a:endParaRPr lang="en-US" altLang="ko-KR" sz="900" dirty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52475"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ore-KR" sz="900" b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BE</a:t>
                      </a:r>
                      <a:endParaRPr lang="ko-Kore-KR" altLang="en-US" sz="900" b="1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ore-KR" sz="900" b="0" dirty="0">
                          <a:latin typeface="+mn-ea"/>
                          <a:ea typeface="+mn-ea"/>
                        </a:rPr>
                        <a:t>1</a:t>
                      </a:r>
                      <a:endParaRPr lang="ko-Kore-KR" altLang="en-US" sz="900" b="0" dirty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15000"/>
                        </a:lnSpc>
                        <a:defRPr/>
                      </a:pP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게시글 등록하기 버튼을 눌렀을 때</a:t>
                      </a:r>
                      <a:r>
                        <a:rPr lang="en-US" altLang="ko-KR" sz="900" dirty="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@PostMapping(“community/write")</a:t>
                      </a:r>
                      <a:r>
                        <a:rPr lang="ko-KR" alt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을 통해 </a:t>
                      </a:r>
                      <a:r>
                        <a:rPr lang="en-US" altLang="ko-KR" sz="9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db</a:t>
                      </a:r>
                      <a:r>
                        <a:rPr lang="ko-KR" alt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에 </a:t>
                      </a:r>
                      <a:r>
                        <a:rPr lang="ko-KR" altLang="en-US" sz="9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게시글작성에</a:t>
                      </a:r>
                      <a:r>
                        <a:rPr lang="ko-KR" alt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대한 정보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작성자명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제목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내용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저장됨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ore-KR" altLang="ko-KR" sz="9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1351">
                <a:tc gridSpan="3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ore-KR" altLang="en-US" sz="9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인터페이스</a:t>
                      </a:r>
                      <a:r>
                        <a:rPr lang="ko-KR" altLang="en-US" sz="9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요구사항</a:t>
                      </a:r>
                      <a:endParaRPr lang="ko-Kore-KR" altLang="en-US" sz="9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ore-KR" altLang="en-US" sz="10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인터페이스</a:t>
                      </a:r>
                      <a:r>
                        <a:rPr lang="ko-KR" altLang="en-US" sz="10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요구사항</a:t>
                      </a:r>
                      <a:endParaRPr lang="ko-Kore-KR" altLang="en-US" sz="10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171450" lvl="0" indent="-171450">
                        <a:buFontTx/>
                        <a:buChar char="-"/>
                        <a:defRPr/>
                      </a:pPr>
                      <a:endParaRPr lang="en-US" altLang="ko-KR" sz="1100"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8870"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9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입력</a:t>
                      </a: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lvl="0" indent="0">
                        <a:lnSpc>
                          <a:spcPct val="115000"/>
                        </a:lnSpc>
                        <a:buNone/>
                        <a:defRPr/>
                      </a:pPr>
                      <a:r>
                        <a:rPr lang="en-US" altLang="ko-KR" sz="900" dirty="0">
                          <a:effectLst/>
                          <a:latin typeface="+mn-ea"/>
                          <a:ea typeface="+mn-ea"/>
                        </a:rPr>
                        <a:t>1.</a:t>
                      </a: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글쓰기 버튼 클릭</a:t>
                      </a:r>
                      <a:endParaRPr lang="en-US" altLang="ko-KR" sz="900" dirty="0">
                        <a:effectLst/>
                        <a:latin typeface="+mn-ea"/>
                        <a:ea typeface="+mn-ea"/>
                      </a:endParaRPr>
                    </a:p>
                    <a:p>
                      <a:pPr marL="0" lvl="0" indent="0">
                        <a:lnSpc>
                          <a:spcPct val="115000"/>
                        </a:lnSpc>
                        <a:buNone/>
                        <a:defRPr/>
                      </a:pPr>
                      <a:r>
                        <a:rPr lang="en-US" altLang="ko-KR" sz="900" dirty="0">
                          <a:effectLst/>
                          <a:latin typeface="+mn-ea"/>
                          <a:ea typeface="+mn-ea"/>
                        </a:rPr>
                        <a:t>2. </a:t>
                      </a: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글 내용 작성 후 등록하기 클릭</a:t>
                      </a:r>
                      <a:endParaRPr lang="en-US" altLang="ko-KR" sz="9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vl="0">
                        <a:lnSpc>
                          <a:spcPct val="115000"/>
                        </a:lnSpc>
                        <a:defRPr/>
                      </a:pPr>
                      <a:r>
                        <a:rPr lang="ko-Kore-KR" sz="1000">
                          <a:effectLst/>
                          <a:latin typeface="+mn-ea"/>
                          <a:ea typeface="+mn-ea"/>
                        </a:rPr>
                        <a:t>이메일</a:t>
                      </a:r>
                      <a:r>
                        <a:rPr lang="en-GB" sz="1000"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ore-KR" sz="1000">
                          <a:effectLst/>
                          <a:latin typeface="+mn-ea"/>
                          <a:ea typeface="+mn-ea"/>
                        </a:rPr>
                        <a:t>아이디</a:t>
                      </a:r>
                      <a:r>
                        <a:rPr lang="en-GB" sz="1000">
                          <a:effectLst/>
                          <a:latin typeface="+mn-ea"/>
                          <a:ea typeface="+mn-ea"/>
                        </a:rPr>
                        <a:t>), </a:t>
                      </a:r>
                      <a:r>
                        <a:rPr lang="ko-Kore-KR" sz="1000">
                          <a:effectLst/>
                          <a:latin typeface="+mn-ea"/>
                          <a:ea typeface="+mn-ea"/>
                        </a:rPr>
                        <a:t>이름</a:t>
                      </a:r>
                      <a:r>
                        <a:rPr lang="en-GB" sz="100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ore-KR" sz="1000">
                          <a:effectLst/>
                          <a:latin typeface="+mn-ea"/>
                          <a:ea typeface="+mn-ea"/>
                        </a:rPr>
                        <a:t>비밀번호</a:t>
                      </a:r>
                      <a:r>
                        <a:rPr lang="en-GB" sz="100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ore-KR" sz="1000">
                          <a:effectLst/>
                          <a:latin typeface="+mn-ea"/>
                          <a:ea typeface="+mn-ea"/>
                        </a:rPr>
                        <a:t>비밀번호 확인 입력</a:t>
                      </a:r>
                      <a:r>
                        <a:rPr lang="ko-KR" altLang="en-US" sz="1000">
                          <a:effectLst/>
                          <a:latin typeface="+mn-ea"/>
                          <a:ea typeface="+mn-ea"/>
                        </a:rPr>
                        <a:t> 후</a:t>
                      </a:r>
                      <a:br>
                        <a:rPr lang="en-US" altLang="ko-Kore-KR" sz="1000">
                          <a:effectLst/>
                          <a:latin typeface="+mn-ea"/>
                          <a:ea typeface="+mn-ea"/>
                        </a:rPr>
                      </a:br>
                      <a:r>
                        <a:rPr lang="ko-Kore-KR" sz="1000">
                          <a:effectLst/>
                          <a:latin typeface="+mn-ea"/>
                          <a:ea typeface="+mn-ea"/>
                        </a:rPr>
                        <a:t>회원 가입 버튼 클릭</a:t>
                      </a:r>
                      <a:endParaRPr lang="ko-Kore-KR" sz="100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01351"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ore-KR" altLang="en-US" sz="9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출력</a:t>
                      </a: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lvl="0" indent="0">
                        <a:lnSpc>
                          <a:spcPct val="115000"/>
                        </a:lnSpc>
                        <a:buNone/>
                        <a:defRPr/>
                      </a:pPr>
                      <a:r>
                        <a:rPr lang="en-US" altLang="ko-KR" sz="900" dirty="0">
                          <a:effectLst/>
                          <a:latin typeface="+mn-ea"/>
                          <a:ea typeface="+mn-ea"/>
                        </a:rPr>
                        <a:t>1.</a:t>
                      </a: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로그인 정보 식별하여 게시글 작성 화면으로 이동하거나 로그인 </a:t>
                      </a:r>
                      <a:r>
                        <a:rPr lang="en-US" altLang="ko-KR" sz="900" dirty="0">
                          <a:effectLst/>
                          <a:latin typeface="+mn-ea"/>
                          <a:ea typeface="+mn-ea"/>
                        </a:rPr>
                        <a:t>alert </a:t>
                      </a: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출력</a:t>
                      </a:r>
                      <a:endParaRPr lang="en-US" altLang="ko-KR" sz="900" dirty="0">
                        <a:effectLst/>
                        <a:latin typeface="+mn-ea"/>
                        <a:ea typeface="+mn-ea"/>
                      </a:endParaRPr>
                    </a:p>
                    <a:p>
                      <a:pPr marL="0" lvl="0" indent="0">
                        <a:lnSpc>
                          <a:spcPct val="115000"/>
                        </a:lnSpc>
                        <a:buNone/>
                        <a:defRPr/>
                      </a:pPr>
                      <a:r>
                        <a:rPr lang="en-US" altLang="ko-KR" sz="900" dirty="0">
                          <a:effectLst/>
                          <a:latin typeface="+mn-ea"/>
                          <a:ea typeface="+mn-ea"/>
                        </a:rPr>
                        <a:t>2.</a:t>
                      </a: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등록하기 클릭 시 게시판 페이지로 이동</a:t>
                      </a:r>
                      <a:endParaRPr lang="ko-Kore-KR" altLang="en-US" sz="9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vl="0">
                        <a:lnSpc>
                          <a:spcPct val="115000"/>
                        </a:lnSpc>
                        <a:defRPr/>
                      </a:pPr>
                      <a:r>
                        <a:rPr lang="ko-Kore-KR" sz="1000">
                          <a:effectLst/>
                          <a:latin typeface="+mn-ea"/>
                          <a:ea typeface="+mn-ea"/>
                        </a:rPr>
                        <a:t>로그인 페이지</a:t>
                      </a:r>
                      <a:endParaRPr lang="ko-Kore-KR" sz="100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8" name="텍스트 개체 틀 1"/>
          <p:cNvSpPr txBox="1"/>
          <p:nvPr/>
        </p:nvSpPr>
        <p:spPr>
          <a:xfrm>
            <a:off x="5770804" y="70517"/>
            <a:ext cx="3098876" cy="237399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Font typeface="Arial"/>
              <a:buNone/>
              <a:defRPr/>
            </a:pPr>
            <a:r>
              <a:rPr kumimoji="1" lang="ko-KR" altLang="en-US" sz="1000"/>
              <a:t>등록</a:t>
            </a:r>
          </a:p>
        </p:txBody>
      </p:sp>
      <p:sp>
        <p:nvSpPr>
          <p:cNvPr id="10" name="텍스트 개체 틀 1"/>
          <p:cNvSpPr txBox="1"/>
          <p:nvPr/>
        </p:nvSpPr>
        <p:spPr>
          <a:xfrm>
            <a:off x="10523913" y="70517"/>
            <a:ext cx="1540811" cy="237399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Font typeface="Arial"/>
              <a:buNone/>
              <a:defRPr/>
            </a:pPr>
            <a:r>
              <a:rPr kumimoji="1" lang="en-US" altLang="ko-KR" sz="1000" dirty="0"/>
              <a:t>Community-02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A495C47-5F65-43A6-A7BD-DF86742B915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2" r="2829"/>
          <a:stretch/>
        </p:blipFill>
        <p:spPr>
          <a:xfrm>
            <a:off x="114301" y="2902789"/>
            <a:ext cx="8755379" cy="356468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F8995AD-2A1B-4D6E-85FF-11D5ACB5579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52" r="30135" b="54028"/>
          <a:stretch/>
        </p:blipFill>
        <p:spPr>
          <a:xfrm>
            <a:off x="2753677" y="1124919"/>
            <a:ext cx="5346408" cy="1495182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2852631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4294967295"/>
          </p:nvPr>
        </p:nvSpPr>
        <p:spPr>
          <a:xfrm>
            <a:off x="1330037" y="70517"/>
            <a:ext cx="3192088" cy="237399"/>
          </a:xfrm>
        </p:spPr>
        <p:txBody>
          <a:bodyPr>
            <a:noAutofit/>
          </a:bodyPr>
          <a:lstStyle/>
          <a:p>
            <a:pPr marL="0" lvl="0" indent="0" algn="ctr">
              <a:buNone/>
              <a:defRPr/>
            </a:pPr>
            <a:r>
              <a:rPr lang="en-US" altLang="ko-KR" sz="1000"/>
              <a:t>“</a:t>
            </a:r>
            <a:r>
              <a:rPr lang="ko-KR" altLang="en-US" sz="1000"/>
              <a:t>너도 아파</a:t>
            </a:r>
            <a:r>
              <a:rPr lang="en-US" altLang="ko-KR" sz="1000"/>
              <a:t>? </a:t>
            </a:r>
            <a:r>
              <a:rPr lang="ko-KR" altLang="en-US" sz="1000"/>
              <a:t>나도 아파</a:t>
            </a:r>
            <a:r>
              <a:rPr lang="en-US" altLang="ko-KR" sz="1000"/>
              <a:t>!“</a:t>
            </a:r>
            <a:r>
              <a:rPr lang="ko-KR" altLang="en-US" sz="1000"/>
              <a:t> 사용자가 선택한 게시글 상세</a:t>
            </a:r>
          </a:p>
          <a:p>
            <a:pPr marL="0" lvl="0" indent="0" algn="ctr" latinLnBrk="1">
              <a:buNone/>
              <a:defRPr/>
            </a:pPr>
            <a:endParaRPr lang="ko-KR" altLang="en-US" sz="1000"/>
          </a:p>
        </p:txBody>
      </p:sp>
      <p:graphicFrame>
        <p:nvGraphicFramePr>
          <p:cNvPr id="9" name="표 9"/>
          <p:cNvGraphicFramePr>
            <a:graphicFrameLocks noGrp="1"/>
          </p:cNvGraphicFramePr>
          <p:nvPr/>
        </p:nvGraphicFramePr>
        <p:xfrm>
          <a:off x="8962892" y="405819"/>
          <a:ext cx="3101833" cy="6024992"/>
        </p:xfrm>
        <a:graphic>
          <a:graphicData uri="http://schemas.openxmlformats.org/drawingml/2006/table">
            <a:tbl>
              <a:tblPr firstRow="1" bandRow="1"/>
              <a:tblGrid>
                <a:gridCol w="3115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15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7874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0045">
                <a:tc gridSpan="3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ore-KR" altLang="en-US" sz="9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기능</a:t>
                      </a:r>
                      <a:r>
                        <a:rPr lang="ko-KR" altLang="en-US" sz="9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상세 설명</a:t>
                      </a:r>
                      <a:endParaRPr lang="ko-Kore-KR" altLang="en-US" sz="9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ore-KR" altLang="en-US" sz="10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기능</a:t>
                      </a:r>
                      <a:r>
                        <a:rPr lang="ko-KR" altLang="en-US" sz="10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상세 설명</a:t>
                      </a:r>
                      <a:endParaRPr lang="ko-Kore-KR" altLang="en-US" sz="10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en-US" altLang="ko-KR" sz="105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7868">
                <a:tc gridSpan="3"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  <a:defRPr/>
                      </a:pP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게시글 클릭 시 수정</a:t>
                      </a:r>
                      <a:r>
                        <a:rPr lang="en-US" altLang="ko-KR" sz="900" dirty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삭제 및 댓글 기능</a:t>
                      </a:r>
                      <a:endParaRPr lang="ko-Kore-KR" altLang="en-US" sz="900" dirty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  <a:defRPr/>
                      </a:pPr>
                      <a:r>
                        <a:rPr lang="ko-KR" altLang="en-US" sz="1000">
                          <a:latin typeface="+mn-ea"/>
                          <a:ea typeface="+mn-ea"/>
                        </a:rPr>
                        <a:t>서비스 이용을 위한 회원 가입 </a:t>
                      </a:r>
                      <a:endParaRPr lang="ko-Kore-KR" altLang="en-US" sz="100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  <a:defRPr/>
                      </a:pPr>
                      <a:r>
                        <a:rPr lang="ko-KR" altLang="en-US" sz="1000">
                          <a:latin typeface="+mn-ea"/>
                          <a:ea typeface="+mn-ea"/>
                        </a:rPr>
                        <a:t>서비스 이용을 위한 회원 가입 </a:t>
                      </a:r>
                      <a:endParaRPr lang="ko-Kore-KR" altLang="en-US" sz="100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9456">
                <a:tc rowSpan="3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ore-KR" sz="900" b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FE</a:t>
                      </a:r>
                      <a:endParaRPr lang="ko-Kore-KR" altLang="en-US" sz="900" b="1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R" sz="900" b="0">
                          <a:latin typeface="+mn-ea"/>
                          <a:ea typeface="+mn-ea"/>
                        </a:rPr>
                        <a:t>1</a:t>
                      </a:r>
                      <a:endParaRPr lang="ko-Kore-KR" altLang="en-US" sz="900" b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글 수정 버튼 클릭 시 사용자 판별 </a:t>
                      </a:r>
                      <a:r>
                        <a:rPr lang="en-US" altLang="ko-KR" sz="900" dirty="0">
                          <a:latin typeface="+mn-ea"/>
                          <a:ea typeface="+mn-ea"/>
                        </a:rPr>
                        <a:t>alert</a:t>
                      </a:r>
                    </a:p>
                    <a:p>
                      <a:pPr lvl="0">
                        <a:defRPr/>
                      </a:pP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수정 완료 클릭 시 수정된 글로 보이도록 구현</a:t>
                      </a:r>
                      <a:endParaRPr lang="en-US" altLang="ko-KR" sz="900" dirty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9456">
                <a:tc v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en-US" sz="900" b="0">
                          <a:latin typeface="+mn-ea"/>
                          <a:ea typeface="+mn-ea"/>
                        </a:rPr>
                        <a:t>2</a:t>
                      </a:r>
                      <a:endParaRPr lang="ko-Kore-KR" altLang="en-US" sz="900" b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글 삭제 시도 시 </a:t>
                      </a:r>
                      <a:r>
                        <a:rPr lang="en-US" altLang="ko-KR" sz="900" dirty="0">
                          <a:latin typeface="+mn-ea"/>
                          <a:ea typeface="+mn-ea"/>
                        </a:rPr>
                        <a:t>alert 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및 글 삭제되고 게시판 이동</a:t>
                      </a:r>
                      <a:endParaRPr lang="en-US" altLang="ko-KR" sz="900" dirty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9456">
                <a:tc v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en-US" sz="900" b="0">
                          <a:latin typeface="+mn-ea"/>
                          <a:ea typeface="+mn-ea"/>
                        </a:rPr>
                        <a:t>3</a:t>
                      </a:r>
                      <a:endParaRPr lang="ko-Kore-KR" altLang="en-US" sz="900" b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댓글 입력 후 댓글 등록 버튼 클릭 시 등록됨</a:t>
                      </a:r>
                      <a:endParaRPr lang="en-US" altLang="ko-KR" sz="900" dirty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0420">
                <a:tc rowSpan="3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ore-KR" sz="900" b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BE</a:t>
                      </a:r>
                      <a:endParaRPr lang="ko-Kore-KR" altLang="en-US" sz="900" b="1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ore-KR" sz="900" b="0">
                          <a:latin typeface="+mn-ea"/>
                          <a:ea typeface="+mn-ea"/>
                        </a:rPr>
                        <a:t>1</a:t>
                      </a:r>
                      <a:endParaRPr lang="ko-Kore-KR" altLang="en-US" sz="900" b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15000"/>
                        </a:lnSpc>
                        <a:defRPr/>
                      </a:pP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선택한 </a:t>
                      </a:r>
                      <a:r>
                        <a:rPr lang="ko-KR" altLang="en-US" sz="900" dirty="0" err="1">
                          <a:effectLst/>
                          <a:latin typeface="+mn-ea"/>
                          <a:ea typeface="+mn-ea"/>
                        </a:rPr>
                        <a:t>게시글에</a:t>
                      </a: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 대한 상세정보와 댓글목록리스트를 반환함</a:t>
                      </a:r>
                      <a:r>
                        <a:rPr lang="en-US" altLang="ko-KR" sz="900" dirty="0"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ore-KR" sz="9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70420">
                <a:tc v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en-US" sz="900" b="0">
                          <a:latin typeface="+mn-ea"/>
                          <a:ea typeface="+mn-ea"/>
                        </a:rPr>
                        <a:t>2</a:t>
                      </a:r>
                      <a:endParaRPr lang="ko-Kore-KR" altLang="en-US" sz="900" b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수정 및 삭제 할 때</a:t>
                      </a:r>
                      <a:r>
                        <a:rPr lang="en-US" altLang="ko-KR" sz="900" dirty="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세션에 저장된 객체가 있는지 로그인 유무를 확인함</a:t>
                      </a:r>
                      <a:r>
                        <a:rPr lang="en-US" altLang="ko-KR" sz="900" dirty="0">
                          <a:effectLst/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그리고 내용이 작성 될 경우</a:t>
                      </a:r>
                      <a:r>
                        <a:rPr lang="en-US" altLang="ko-KR" sz="900" dirty="0">
                          <a:effectLst/>
                          <a:latin typeface="+mn-ea"/>
                          <a:ea typeface="+mn-ea"/>
                        </a:rPr>
                        <a:t>, @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PutMapping(“commnunity/{id}“</a:t>
                      </a:r>
                      <a:r>
                        <a:rPr lang="ko-KR" alt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을 통해 댓글정보를 저장함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r>
                        <a:rPr lang="en-US" altLang="ko-KR" sz="900" dirty="0">
                          <a:effectLst/>
                          <a:latin typeface="+mn-ea"/>
                          <a:ea typeface="+mn-ea"/>
                        </a:rPr>
                        <a:t> @Delete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Mapping(“commnunity/{id}“</a:t>
                      </a:r>
                      <a:r>
                        <a:rPr lang="ko-KR" alt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을  통해 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게시글을 삭제함</a:t>
                      </a:r>
                      <a:endParaRPr lang="ko-Kore-KR" altLang="ko-KR" sz="9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0420">
                <a:tc v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en-US" sz="900" b="0">
                          <a:latin typeface="+mn-ea"/>
                          <a:ea typeface="+mn-ea"/>
                        </a:rPr>
                        <a:t>3</a:t>
                      </a:r>
                      <a:endParaRPr lang="ko-Kore-KR" altLang="en-US" sz="900" b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err="1">
                          <a:effectLst/>
                          <a:latin typeface="+mn-ea"/>
                          <a:ea typeface="+mn-ea"/>
                        </a:rPr>
                        <a:t>댓글달기할</a:t>
                      </a: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 때</a:t>
                      </a:r>
                      <a:r>
                        <a:rPr lang="en-US" altLang="ko-KR" sz="900" dirty="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세션에 저장된 객체가 있는지 로그인 유무를 확인함</a:t>
                      </a:r>
                      <a:r>
                        <a:rPr lang="en-US" altLang="ko-KR" sz="900" dirty="0">
                          <a:effectLst/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그리고 내용이 작성 될 경우</a:t>
                      </a:r>
                      <a:r>
                        <a:rPr lang="en-US" altLang="ko-KR" sz="900" dirty="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@GetMapping(“commnunity/reply/{id}“</a:t>
                      </a:r>
                      <a:r>
                        <a:rPr lang="ko-KR" alt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을 통해 댓글정보를 저장함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ore-KR" altLang="ko-KR" sz="9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1351">
                <a:tc gridSpan="3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ore-KR" altLang="en-US" sz="9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인터페이스</a:t>
                      </a:r>
                      <a:r>
                        <a:rPr lang="ko-KR" altLang="en-US" sz="9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요구사항</a:t>
                      </a:r>
                      <a:endParaRPr lang="ko-Kore-KR" altLang="en-US" sz="9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ore-KR" altLang="en-US" sz="10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인터페이스</a:t>
                      </a:r>
                      <a:r>
                        <a:rPr lang="ko-KR" altLang="en-US" sz="10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요구사항</a:t>
                      </a:r>
                      <a:endParaRPr lang="ko-Kore-KR" altLang="en-US" sz="10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171450" lvl="0" indent="-171450">
                        <a:buFontTx/>
                        <a:buChar char="-"/>
                        <a:defRPr/>
                      </a:pPr>
                      <a:endParaRPr lang="en-US" altLang="ko-KR" sz="1100"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8870"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9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입력</a:t>
                      </a: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lvl="0" indent="0">
                        <a:lnSpc>
                          <a:spcPct val="115000"/>
                        </a:lnSpc>
                        <a:buNone/>
                        <a:defRPr/>
                      </a:pPr>
                      <a:r>
                        <a:rPr lang="en-US" altLang="ko-KR" sz="900" dirty="0">
                          <a:effectLst/>
                          <a:latin typeface="+mn-ea"/>
                          <a:ea typeface="+mn-ea"/>
                        </a:rPr>
                        <a:t>1.</a:t>
                      </a: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댓글 작성 후</a:t>
                      </a:r>
                      <a:r>
                        <a:rPr lang="en-US" altLang="ko-KR" sz="900" dirty="0">
                          <a:effectLst/>
                          <a:latin typeface="+mn-ea"/>
                          <a:ea typeface="+mn-ea"/>
                        </a:rPr>
                        <a:t> ‘</a:t>
                      </a: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댓글 등록</a:t>
                      </a:r>
                      <a:r>
                        <a:rPr lang="en-US" altLang="ko-KR" sz="900" dirty="0">
                          <a:effectLst/>
                          <a:latin typeface="+mn-ea"/>
                          <a:ea typeface="+mn-ea"/>
                        </a:rPr>
                        <a:t>’ </a:t>
                      </a: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버튼 클릭</a:t>
                      </a:r>
                      <a:endParaRPr lang="en-US" altLang="ko-KR" sz="900" dirty="0">
                        <a:effectLst/>
                        <a:latin typeface="+mn-ea"/>
                        <a:ea typeface="+mn-ea"/>
                      </a:endParaRPr>
                    </a:p>
                    <a:p>
                      <a:pPr marL="0" lvl="0" indent="0">
                        <a:lnSpc>
                          <a:spcPct val="115000"/>
                        </a:lnSpc>
                        <a:buNone/>
                        <a:defRPr/>
                      </a:pPr>
                      <a:r>
                        <a:rPr lang="en-US" altLang="ko-KR" sz="900" dirty="0">
                          <a:effectLst/>
                          <a:latin typeface="+mn-ea"/>
                          <a:ea typeface="+mn-ea"/>
                        </a:rPr>
                        <a:t>2.</a:t>
                      </a: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글 수정 버튼 클릭</a:t>
                      </a:r>
                      <a:endParaRPr lang="en-US" altLang="ko-KR" sz="900" dirty="0">
                        <a:effectLst/>
                        <a:latin typeface="+mn-ea"/>
                        <a:ea typeface="+mn-ea"/>
                      </a:endParaRPr>
                    </a:p>
                    <a:p>
                      <a:pPr marL="0" lvl="0" indent="0">
                        <a:lnSpc>
                          <a:spcPct val="115000"/>
                        </a:lnSpc>
                        <a:buNone/>
                        <a:defRPr/>
                      </a:pPr>
                      <a:r>
                        <a:rPr lang="en-US" altLang="ko-KR" sz="900" dirty="0">
                          <a:effectLst/>
                          <a:latin typeface="+mn-ea"/>
                          <a:ea typeface="+mn-ea"/>
                        </a:rPr>
                        <a:t>3. </a:t>
                      </a: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글 삭제 버튼 클릭</a:t>
                      </a:r>
                      <a:endParaRPr lang="en-US" altLang="ko-KR" sz="900" dirty="0">
                        <a:effectLst/>
                        <a:latin typeface="+mn-ea"/>
                        <a:ea typeface="+mn-ea"/>
                      </a:endParaRPr>
                    </a:p>
                    <a:p>
                      <a:pPr marL="0" lvl="0" indent="0">
                        <a:lnSpc>
                          <a:spcPct val="115000"/>
                        </a:lnSpc>
                        <a:buNone/>
                        <a:defRPr/>
                      </a:pPr>
                      <a:r>
                        <a:rPr lang="en-US" altLang="ko-KR" sz="900" dirty="0">
                          <a:effectLst/>
                          <a:latin typeface="+mn-ea"/>
                          <a:ea typeface="+mn-ea"/>
                        </a:rPr>
                        <a:t>4. </a:t>
                      </a: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목록으로 버튼 클릭</a:t>
                      </a:r>
                      <a:endParaRPr lang="en-US" altLang="ko-KR" sz="9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vl="0">
                        <a:lnSpc>
                          <a:spcPct val="115000"/>
                        </a:lnSpc>
                        <a:defRPr/>
                      </a:pPr>
                      <a:r>
                        <a:rPr lang="ko-Kore-KR" sz="1000">
                          <a:effectLst/>
                          <a:latin typeface="+mn-ea"/>
                          <a:ea typeface="+mn-ea"/>
                        </a:rPr>
                        <a:t>이메일</a:t>
                      </a:r>
                      <a:r>
                        <a:rPr lang="en-GB" sz="1000"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ore-KR" sz="1000">
                          <a:effectLst/>
                          <a:latin typeface="+mn-ea"/>
                          <a:ea typeface="+mn-ea"/>
                        </a:rPr>
                        <a:t>아이디</a:t>
                      </a:r>
                      <a:r>
                        <a:rPr lang="en-GB" sz="1000">
                          <a:effectLst/>
                          <a:latin typeface="+mn-ea"/>
                          <a:ea typeface="+mn-ea"/>
                        </a:rPr>
                        <a:t>), </a:t>
                      </a:r>
                      <a:r>
                        <a:rPr lang="ko-Kore-KR" sz="1000">
                          <a:effectLst/>
                          <a:latin typeface="+mn-ea"/>
                          <a:ea typeface="+mn-ea"/>
                        </a:rPr>
                        <a:t>이름</a:t>
                      </a:r>
                      <a:r>
                        <a:rPr lang="en-GB" sz="100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ore-KR" sz="1000">
                          <a:effectLst/>
                          <a:latin typeface="+mn-ea"/>
                          <a:ea typeface="+mn-ea"/>
                        </a:rPr>
                        <a:t>비밀번호</a:t>
                      </a:r>
                      <a:r>
                        <a:rPr lang="en-GB" sz="100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ore-KR" sz="1000">
                          <a:effectLst/>
                          <a:latin typeface="+mn-ea"/>
                          <a:ea typeface="+mn-ea"/>
                        </a:rPr>
                        <a:t>비밀번호 확인 입력</a:t>
                      </a:r>
                      <a:r>
                        <a:rPr lang="ko-KR" altLang="en-US" sz="1000">
                          <a:effectLst/>
                          <a:latin typeface="+mn-ea"/>
                          <a:ea typeface="+mn-ea"/>
                        </a:rPr>
                        <a:t> 후</a:t>
                      </a:r>
                      <a:br>
                        <a:rPr lang="en-US" altLang="ko-Kore-KR" sz="1000">
                          <a:effectLst/>
                          <a:latin typeface="+mn-ea"/>
                          <a:ea typeface="+mn-ea"/>
                        </a:rPr>
                      </a:br>
                      <a:r>
                        <a:rPr lang="ko-Kore-KR" sz="1000">
                          <a:effectLst/>
                          <a:latin typeface="+mn-ea"/>
                          <a:ea typeface="+mn-ea"/>
                        </a:rPr>
                        <a:t>회원 가입 버튼 클릭</a:t>
                      </a:r>
                      <a:endParaRPr lang="ko-Kore-KR" sz="100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01351"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ore-KR" altLang="en-US" sz="9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출력</a:t>
                      </a: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lvl="0" indent="0">
                        <a:lnSpc>
                          <a:spcPct val="115000"/>
                        </a:lnSpc>
                        <a:buNone/>
                        <a:defRPr/>
                      </a:pPr>
                      <a:r>
                        <a:rPr lang="en-US" altLang="ko-KR" sz="900" dirty="0">
                          <a:effectLst/>
                          <a:latin typeface="+mn-ea"/>
                          <a:ea typeface="+mn-ea"/>
                        </a:rPr>
                        <a:t>1.</a:t>
                      </a: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댓글 란에 사용자 </a:t>
                      </a:r>
                      <a:r>
                        <a:rPr lang="en-US" altLang="ko-KR" sz="900" dirty="0">
                          <a:effectLst/>
                          <a:latin typeface="+mn-ea"/>
                          <a:ea typeface="+mn-ea"/>
                        </a:rPr>
                        <a:t>input </a:t>
                      </a: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내용이 출력됨</a:t>
                      </a:r>
                      <a:endParaRPr lang="en-US" altLang="ko-KR" sz="900" dirty="0">
                        <a:effectLst/>
                        <a:latin typeface="+mn-ea"/>
                        <a:ea typeface="+mn-ea"/>
                      </a:endParaRPr>
                    </a:p>
                    <a:p>
                      <a:pPr marL="0" lvl="0" indent="0">
                        <a:lnSpc>
                          <a:spcPct val="115000"/>
                        </a:lnSpc>
                        <a:buNone/>
                        <a:defRPr/>
                      </a:pPr>
                      <a:r>
                        <a:rPr lang="en-US" altLang="en-US" sz="900" dirty="0">
                          <a:effectLst/>
                          <a:latin typeface="+mn-ea"/>
                          <a:ea typeface="+mn-ea"/>
                        </a:rPr>
                        <a:t>2.</a:t>
                      </a: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사용자 판별 후 글 </a:t>
                      </a:r>
                      <a:r>
                        <a:rPr lang="en-US" altLang="ko-KR" sz="900" dirty="0">
                          <a:effectLst/>
                          <a:latin typeface="+mn-ea"/>
                          <a:ea typeface="+mn-ea"/>
                        </a:rPr>
                        <a:t>content </a:t>
                      </a: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란으로 </a:t>
                      </a:r>
                      <a:r>
                        <a:rPr lang="en-US" altLang="ko-KR" sz="900" dirty="0">
                          <a:effectLst/>
                          <a:latin typeface="+mn-ea"/>
                          <a:ea typeface="+mn-ea"/>
                        </a:rPr>
                        <a:t>focus </a:t>
                      </a: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이동</a:t>
                      </a:r>
                      <a:endParaRPr lang="en-US" altLang="ko-KR" sz="900" dirty="0">
                        <a:effectLst/>
                        <a:latin typeface="+mn-ea"/>
                        <a:ea typeface="+mn-ea"/>
                      </a:endParaRPr>
                    </a:p>
                    <a:p>
                      <a:pPr marL="0" lvl="0" indent="0">
                        <a:lnSpc>
                          <a:spcPct val="115000"/>
                        </a:lnSpc>
                        <a:buNone/>
                        <a:defRPr/>
                      </a:pPr>
                      <a:r>
                        <a:rPr lang="en-US" altLang="en-US" sz="900" dirty="0">
                          <a:effectLst/>
                          <a:latin typeface="+mn-ea"/>
                          <a:ea typeface="+mn-ea"/>
                        </a:rPr>
                        <a:t>3.’</a:t>
                      </a:r>
                      <a:r>
                        <a:rPr lang="ko-KR" altLang="en-US" sz="900" dirty="0" err="1">
                          <a:effectLst/>
                          <a:latin typeface="+mn-ea"/>
                          <a:ea typeface="+mn-ea"/>
                        </a:rPr>
                        <a:t>삭제하시겠습니까</a:t>
                      </a:r>
                      <a:r>
                        <a:rPr lang="en-US" altLang="ko-KR" sz="900" dirty="0">
                          <a:effectLst/>
                          <a:latin typeface="+mn-ea"/>
                          <a:ea typeface="+mn-ea"/>
                        </a:rPr>
                        <a:t>?’alert </a:t>
                      </a: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후 삭제 시 게시판으로 이동</a:t>
                      </a:r>
                      <a:endParaRPr lang="en-US" altLang="ko-KR" sz="900" dirty="0">
                        <a:effectLst/>
                        <a:latin typeface="+mn-ea"/>
                        <a:ea typeface="+mn-ea"/>
                      </a:endParaRPr>
                    </a:p>
                    <a:p>
                      <a:pPr marL="0" lvl="0" indent="0">
                        <a:lnSpc>
                          <a:spcPct val="115000"/>
                        </a:lnSpc>
                        <a:buNone/>
                        <a:defRPr/>
                      </a:pPr>
                      <a:r>
                        <a:rPr lang="en-US" altLang="en-US" sz="900" dirty="0">
                          <a:effectLst/>
                          <a:latin typeface="+mn-ea"/>
                          <a:ea typeface="+mn-ea"/>
                        </a:rPr>
                        <a:t>4. </a:t>
                      </a: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목록으로 이동</a:t>
                      </a:r>
                      <a:endParaRPr lang="ko-Kore-KR" altLang="en-US" sz="9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vl="0">
                        <a:lnSpc>
                          <a:spcPct val="115000"/>
                        </a:lnSpc>
                        <a:defRPr/>
                      </a:pPr>
                      <a:r>
                        <a:rPr lang="ko-Kore-KR" sz="1000">
                          <a:effectLst/>
                          <a:latin typeface="+mn-ea"/>
                          <a:ea typeface="+mn-ea"/>
                        </a:rPr>
                        <a:t>로그인 페이지</a:t>
                      </a:r>
                      <a:endParaRPr lang="ko-Kore-KR" sz="100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8" name="텍스트 개체 틀 1"/>
          <p:cNvSpPr txBox="1"/>
          <p:nvPr/>
        </p:nvSpPr>
        <p:spPr>
          <a:xfrm>
            <a:off x="5770804" y="70517"/>
            <a:ext cx="3098876" cy="237399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Font typeface="Arial"/>
              <a:buNone/>
              <a:defRPr/>
            </a:pPr>
            <a:r>
              <a:rPr kumimoji="1" lang="ko-KR" altLang="en-US" sz="1000"/>
              <a:t>등록</a:t>
            </a:r>
            <a:r>
              <a:rPr kumimoji="1" lang="en-US" altLang="ko-KR" sz="1000"/>
              <a:t>/</a:t>
            </a:r>
            <a:r>
              <a:rPr kumimoji="1" lang="ko-KR" altLang="en-US" sz="1000"/>
              <a:t>수정</a:t>
            </a:r>
            <a:r>
              <a:rPr kumimoji="1" lang="en-US" altLang="ko-KR" sz="1000"/>
              <a:t>/</a:t>
            </a:r>
            <a:r>
              <a:rPr kumimoji="1" lang="ko-KR" altLang="en-US" sz="1000"/>
              <a:t>삭제</a:t>
            </a:r>
          </a:p>
        </p:txBody>
      </p:sp>
      <p:sp>
        <p:nvSpPr>
          <p:cNvPr id="10" name="텍스트 개체 틀 1"/>
          <p:cNvSpPr txBox="1"/>
          <p:nvPr/>
        </p:nvSpPr>
        <p:spPr>
          <a:xfrm>
            <a:off x="10523913" y="70517"/>
            <a:ext cx="1540811" cy="237399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Font typeface="Arial"/>
              <a:buNone/>
              <a:defRPr/>
            </a:pPr>
            <a:r>
              <a:rPr kumimoji="1" lang="en-US" altLang="ko-KR" sz="1000" dirty="0"/>
              <a:t>Community-03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218C09C-3A59-464E-85A3-E207E4A2D42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6" r="2919"/>
          <a:stretch/>
        </p:blipFill>
        <p:spPr>
          <a:xfrm>
            <a:off x="571500" y="2381250"/>
            <a:ext cx="7901952" cy="436813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ADD79C0-3A33-4A61-8721-F9DFC7A31A0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76" t="-413" r="2801" b="37980"/>
          <a:stretch/>
        </p:blipFill>
        <p:spPr>
          <a:xfrm>
            <a:off x="2324083" y="885825"/>
            <a:ext cx="5160299" cy="1504950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1181364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4294967295"/>
          </p:nvPr>
        </p:nvSpPr>
        <p:spPr>
          <a:xfrm>
            <a:off x="1330037" y="70517"/>
            <a:ext cx="3192088" cy="237399"/>
          </a:xfrm>
        </p:spPr>
        <p:txBody>
          <a:bodyPr>
            <a:noAutofit/>
          </a:bodyPr>
          <a:lstStyle/>
          <a:p>
            <a:pPr marL="0" lvl="0" indent="0" algn="ctr">
              <a:buNone/>
              <a:defRPr/>
            </a:pPr>
            <a:r>
              <a:rPr lang="en-US" altLang="ko-KR" sz="1000"/>
              <a:t>“Q&amp;A” </a:t>
            </a:r>
            <a:r>
              <a:rPr lang="ko-KR" altLang="en-US" sz="1000"/>
              <a:t>선택 화면</a:t>
            </a:r>
          </a:p>
          <a:p>
            <a:pPr marL="0" lvl="0" indent="0" algn="ctr" latinLnBrk="1">
              <a:buNone/>
              <a:defRPr/>
            </a:pPr>
            <a:endParaRPr lang="ko-KR" altLang="en-US" sz="1000"/>
          </a:p>
        </p:txBody>
      </p:sp>
      <p:graphicFrame>
        <p:nvGraphicFramePr>
          <p:cNvPr id="9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0554593"/>
              </p:ext>
            </p:extLst>
          </p:nvPr>
        </p:nvGraphicFramePr>
        <p:xfrm>
          <a:off x="8962892" y="405819"/>
          <a:ext cx="3101833" cy="3709481"/>
        </p:xfrm>
        <a:graphic>
          <a:graphicData uri="http://schemas.openxmlformats.org/drawingml/2006/table">
            <a:tbl>
              <a:tblPr firstRow="1" bandRow="1"/>
              <a:tblGrid>
                <a:gridCol w="3115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15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7874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0045">
                <a:tc gridSpan="3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ore-KR" altLang="en-US" sz="9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기능</a:t>
                      </a:r>
                      <a:r>
                        <a:rPr lang="ko-KR" altLang="en-US" sz="9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상세 설명</a:t>
                      </a:r>
                      <a:endParaRPr lang="ko-Kore-KR" altLang="en-US" sz="9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ore-KR" altLang="en-US" sz="10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기능</a:t>
                      </a:r>
                      <a:r>
                        <a:rPr lang="ko-KR" altLang="en-US" sz="10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상세 설명</a:t>
                      </a:r>
                      <a:endParaRPr lang="ko-Kore-KR" altLang="en-US" sz="10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en-US" altLang="ko-KR" sz="105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7868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en-US" sz="900" dirty="0" err="1">
                          <a:latin typeface="+mn-ea"/>
                          <a:ea typeface="+mn-ea"/>
                        </a:rPr>
                        <a:t>QnA</a:t>
                      </a:r>
                      <a:r>
                        <a:rPr lang="en-US" altLang="en-US" sz="9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 게시판 및 게시글 검색 기능</a:t>
                      </a:r>
                      <a:endParaRPr lang="ko-Kore-KR" altLang="en-US" sz="900" dirty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  <a:defRPr/>
                      </a:pPr>
                      <a:r>
                        <a:rPr lang="ko-KR" altLang="en-US" sz="1000">
                          <a:latin typeface="+mn-ea"/>
                          <a:ea typeface="+mn-ea"/>
                        </a:rPr>
                        <a:t>서비스 이용을 위한 회원 가입 </a:t>
                      </a:r>
                      <a:endParaRPr lang="ko-Kore-KR" altLang="en-US" sz="100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  <a:defRPr/>
                      </a:pPr>
                      <a:r>
                        <a:rPr lang="ko-KR" altLang="en-US" sz="1000">
                          <a:latin typeface="+mn-ea"/>
                          <a:ea typeface="+mn-ea"/>
                        </a:rPr>
                        <a:t>서비스 이용을 위한 회원 가입 </a:t>
                      </a:r>
                      <a:endParaRPr lang="ko-Kore-KR" altLang="en-US" sz="100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4999">
                <a:tc rowSpan="2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ore-KR" sz="9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FE</a:t>
                      </a:r>
                      <a:endParaRPr lang="ko-Kore-KR" altLang="en-US" sz="9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R" sz="900" b="0" dirty="0">
                          <a:latin typeface="+mn-ea"/>
                          <a:ea typeface="+mn-ea"/>
                        </a:rPr>
                        <a:t>1</a:t>
                      </a:r>
                      <a:endParaRPr lang="ko-Kore-KR" altLang="en-US" sz="900" b="0" dirty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r>
                        <a:rPr lang="en-US" altLang="ko-KR" sz="9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사용자가 제목</a:t>
                      </a:r>
                      <a:r>
                        <a:rPr lang="en-US" altLang="ko-KR" sz="9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작성자</a:t>
                      </a:r>
                      <a:r>
                        <a:rPr lang="en-US" altLang="ko-KR" sz="9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내용 카테고리 선택하여</a:t>
                      </a:r>
                      <a:endParaRPr lang="en-US" altLang="ko-KR" sz="900" dirty="0">
                        <a:latin typeface="+mn-ea"/>
                        <a:ea typeface="+mn-ea"/>
                      </a:endParaRPr>
                    </a:p>
                    <a:p>
                      <a:pPr lvl="0">
                        <a:defRPr/>
                      </a:pP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검색어 입력 시 해당하는 게시물 출력</a:t>
                      </a:r>
                      <a:endParaRPr lang="en-US" altLang="ko-KR" sz="900" dirty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4999">
                <a:tc v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en-US" sz="900" b="0" dirty="0">
                          <a:latin typeface="+mn-ea"/>
                          <a:ea typeface="+mn-ea"/>
                        </a:rPr>
                        <a:t>2</a:t>
                      </a:r>
                      <a:endParaRPr lang="ko-Kore-KR" altLang="en-US" sz="900" b="0" dirty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사용자 </a:t>
                      </a:r>
                      <a:r>
                        <a:rPr lang="ko-KR" altLang="en-US" sz="900" dirty="0" err="1">
                          <a:latin typeface="+mn-ea"/>
                          <a:ea typeface="+mn-ea"/>
                        </a:rPr>
                        <a:t>게시글에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 따른 관리자의 답변을 </a:t>
                      </a:r>
                      <a:endParaRPr lang="en-US" altLang="ko-KR" sz="900" dirty="0">
                        <a:latin typeface="+mn-ea"/>
                        <a:ea typeface="+mn-ea"/>
                      </a:endParaRPr>
                    </a:p>
                    <a:p>
                      <a:pPr lvl="0">
                        <a:defRPr/>
                      </a:pP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미리보기로 게시판에 출력</a:t>
                      </a:r>
                      <a:endParaRPr lang="en-US" altLang="ko-KR" sz="900" dirty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4999">
                <a:tc rowSpan="2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ore-KR" sz="900" b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BE</a:t>
                      </a:r>
                      <a:endParaRPr lang="ko-Kore-KR" altLang="en-US" sz="900" b="1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ore-KR" sz="900" b="0" dirty="0">
                          <a:latin typeface="+mn-ea"/>
                          <a:ea typeface="+mn-ea"/>
                        </a:rPr>
                        <a:t>1</a:t>
                      </a:r>
                      <a:endParaRPr lang="ko-Kore-KR" altLang="en-US" sz="900" b="0" dirty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게시판 페이지로 왔을 때</a:t>
                      </a:r>
                      <a:r>
                        <a:rPr lang="en-US" altLang="ko-KR" sz="900" dirty="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@GetMapping(“/qna”)</a:t>
                      </a:r>
                      <a:r>
                        <a:rPr lang="ko-KR" alt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을 통해 </a:t>
                      </a:r>
                      <a:r>
                        <a:rPr lang="en-US" altLang="ko-KR" sz="9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db</a:t>
                      </a:r>
                      <a:r>
                        <a:rPr lang="ko-KR" alt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로부터  질문 게시글 목록을 다 들고 옴</a:t>
                      </a:r>
                      <a:endParaRPr lang="ko-Kore-KR" altLang="ko-KR" sz="9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34999">
                <a:tc v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en-US" sz="900" b="0" dirty="0">
                          <a:latin typeface="+mn-ea"/>
                          <a:ea typeface="+mn-ea"/>
                        </a:rPr>
                        <a:t>2</a:t>
                      </a:r>
                      <a:endParaRPr lang="ko-Kore-KR" altLang="en-US" sz="900" b="0" dirty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작성하기 전에 로그인 유무를  판단함</a:t>
                      </a:r>
                      <a:r>
                        <a:rPr lang="en-US" altLang="ko-KR" sz="900" dirty="0">
                          <a:effectLst/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세션에 저장된 객체 정보가 있는지 확인함</a:t>
                      </a:r>
                      <a:r>
                        <a:rPr lang="en-US" altLang="ko-KR" sz="900" dirty="0"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ore-KR" altLang="ko-KR" sz="9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351">
                <a:tc gridSpan="3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ore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인터페이스</a:t>
                      </a:r>
                      <a:r>
                        <a:rPr lang="ko-KR" altLang="en-US" sz="9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요구사항</a:t>
                      </a:r>
                      <a:endParaRPr lang="ko-Kore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ore-KR" altLang="en-US" sz="10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인터페이스</a:t>
                      </a:r>
                      <a:r>
                        <a:rPr lang="ko-KR" altLang="en-US" sz="10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요구사항</a:t>
                      </a:r>
                      <a:endParaRPr lang="ko-Kore-KR" altLang="en-US" sz="10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171450" lvl="0" indent="-171450">
                        <a:buFontTx/>
                        <a:buChar char="-"/>
                        <a:defRPr/>
                      </a:pPr>
                      <a:endParaRPr lang="en-US" altLang="ko-KR" sz="1100"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8870"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9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입력</a:t>
                      </a: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vl="0">
                        <a:lnSpc>
                          <a:spcPct val="115000"/>
                        </a:lnSpc>
                        <a:defRPr/>
                      </a:pP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제목</a:t>
                      </a:r>
                      <a:r>
                        <a:rPr lang="en-US" altLang="ko-KR" sz="900" dirty="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작성자</a:t>
                      </a:r>
                      <a:r>
                        <a:rPr lang="en-US" altLang="ko-KR" sz="900" dirty="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내용 중 카테고리 선택 후 검색어 입력</a:t>
                      </a:r>
                      <a:endParaRPr lang="ko-Kore-KR" altLang="en-US" sz="9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vl="0">
                        <a:lnSpc>
                          <a:spcPct val="115000"/>
                        </a:lnSpc>
                        <a:defRPr/>
                      </a:pPr>
                      <a:r>
                        <a:rPr lang="ko-Kore-KR" sz="1000">
                          <a:effectLst/>
                          <a:latin typeface="+mn-ea"/>
                          <a:ea typeface="+mn-ea"/>
                        </a:rPr>
                        <a:t>이메일</a:t>
                      </a:r>
                      <a:r>
                        <a:rPr lang="en-GB" sz="1000"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ore-KR" sz="1000">
                          <a:effectLst/>
                          <a:latin typeface="+mn-ea"/>
                          <a:ea typeface="+mn-ea"/>
                        </a:rPr>
                        <a:t>아이디</a:t>
                      </a:r>
                      <a:r>
                        <a:rPr lang="en-GB" sz="1000">
                          <a:effectLst/>
                          <a:latin typeface="+mn-ea"/>
                          <a:ea typeface="+mn-ea"/>
                        </a:rPr>
                        <a:t>), </a:t>
                      </a:r>
                      <a:r>
                        <a:rPr lang="ko-Kore-KR" sz="1000">
                          <a:effectLst/>
                          <a:latin typeface="+mn-ea"/>
                          <a:ea typeface="+mn-ea"/>
                        </a:rPr>
                        <a:t>이름</a:t>
                      </a:r>
                      <a:r>
                        <a:rPr lang="en-GB" sz="100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ore-KR" sz="1000">
                          <a:effectLst/>
                          <a:latin typeface="+mn-ea"/>
                          <a:ea typeface="+mn-ea"/>
                        </a:rPr>
                        <a:t>비밀번호</a:t>
                      </a:r>
                      <a:r>
                        <a:rPr lang="en-GB" sz="100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ore-KR" sz="1000">
                          <a:effectLst/>
                          <a:latin typeface="+mn-ea"/>
                          <a:ea typeface="+mn-ea"/>
                        </a:rPr>
                        <a:t>비밀번호 확인 입력</a:t>
                      </a:r>
                      <a:r>
                        <a:rPr lang="ko-KR" altLang="en-US" sz="1000">
                          <a:effectLst/>
                          <a:latin typeface="+mn-ea"/>
                          <a:ea typeface="+mn-ea"/>
                        </a:rPr>
                        <a:t> 후</a:t>
                      </a:r>
                      <a:br>
                        <a:rPr lang="en-US" altLang="ko-Kore-KR" sz="1000">
                          <a:effectLst/>
                          <a:latin typeface="+mn-ea"/>
                          <a:ea typeface="+mn-ea"/>
                        </a:rPr>
                      </a:br>
                      <a:r>
                        <a:rPr lang="ko-Kore-KR" sz="1000">
                          <a:effectLst/>
                          <a:latin typeface="+mn-ea"/>
                          <a:ea typeface="+mn-ea"/>
                        </a:rPr>
                        <a:t>회원 가입 버튼 클릭</a:t>
                      </a:r>
                      <a:endParaRPr lang="ko-Kore-KR" sz="100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01351"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ore-KR" altLang="en-US" sz="9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출력</a:t>
                      </a: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vl="0">
                        <a:lnSpc>
                          <a:spcPct val="115000"/>
                        </a:lnSpc>
                        <a:defRPr/>
                      </a:pPr>
                      <a:r>
                        <a:rPr kumimoji="1" lang="ko-KR" altLang="en-US" sz="900" dirty="0"/>
                        <a:t>사용자 검색어에 따른 게시물 출력</a:t>
                      </a:r>
                      <a:endParaRPr lang="ko-Kore-KR" altLang="en-US" sz="9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vl="0">
                        <a:lnSpc>
                          <a:spcPct val="115000"/>
                        </a:lnSpc>
                        <a:defRPr/>
                      </a:pPr>
                      <a:r>
                        <a:rPr lang="ko-Kore-KR" sz="1000">
                          <a:effectLst/>
                          <a:latin typeface="+mn-ea"/>
                          <a:ea typeface="+mn-ea"/>
                        </a:rPr>
                        <a:t>로그인 페이지</a:t>
                      </a:r>
                      <a:endParaRPr lang="ko-Kore-KR" sz="100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8" name="텍스트 개체 틀 1"/>
          <p:cNvSpPr txBox="1"/>
          <p:nvPr/>
        </p:nvSpPr>
        <p:spPr>
          <a:xfrm>
            <a:off x="5770804" y="70517"/>
            <a:ext cx="3098876" cy="237399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Font typeface="Arial"/>
              <a:buNone/>
              <a:defRPr/>
            </a:pPr>
            <a:r>
              <a:rPr kumimoji="1" lang="ko-KR" altLang="en-US" sz="1000"/>
              <a:t>조회</a:t>
            </a:r>
          </a:p>
        </p:txBody>
      </p:sp>
      <p:sp>
        <p:nvSpPr>
          <p:cNvPr id="10" name="텍스트 개체 틀 1"/>
          <p:cNvSpPr txBox="1"/>
          <p:nvPr/>
        </p:nvSpPr>
        <p:spPr>
          <a:xfrm>
            <a:off x="10523913" y="70517"/>
            <a:ext cx="1540811" cy="237399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kumimoji="1" lang="en-US" altLang="ko-KR" sz="1000" dirty="0"/>
              <a:t>Qna-01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B753EABF-CAF7-40FD-AF1F-DA1BBBBC1E37}"/>
              </a:ext>
            </a:extLst>
          </p:cNvPr>
          <p:cNvGrpSpPr/>
          <p:nvPr/>
        </p:nvGrpSpPr>
        <p:grpSpPr>
          <a:xfrm>
            <a:off x="146325" y="788281"/>
            <a:ext cx="8704137" cy="5473400"/>
            <a:chOff x="146325" y="788281"/>
            <a:chExt cx="8704137" cy="5473400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BEDDBA1F-9DC1-4A6B-94EC-0DB8D022AB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6325" y="876300"/>
              <a:ext cx="8704137" cy="5385381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A0A15972-FA90-4594-BF16-448E7BE1A6F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197"/>
            <a:stretch/>
          </p:blipFill>
          <p:spPr>
            <a:xfrm>
              <a:off x="2590800" y="788281"/>
              <a:ext cx="5933062" cy="3834188"/>
            </a:xfrm>
            <a:prstGeom prst="rect">
              <a:avLst/>
            </a:prstGeom>
            <a:ln w="19050">
              <a:solidFill>
                <a:srgbClr val="FF0000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1146250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4294967295"/>
          </p:nvPr>
        </p:nvSpPr>
        <p:spPr>
          <a:xfrm>
            <a:off x="1330037" y="70517"/>
            <a:ext cx="3192088" cy="237399"/>
          </a:xfrm>
        </p:spPr>
        <p:txBody>
          <a:bodyPr>
            <a:noAutofit/>
          </a:bodyPr>
          <a:lstStyle/>
          <a:p>
            <a:pPr marL="0" lvl="0" indent="0" algn="ctr">
              <a:buNone/>
              <a:defRPr/>
            </a:pPr>
            <a:r>
              <a:rPr lang="en-US" altLang="ko-KR" sz="1000"/>
              <a:t>“Q&amp;A” </a:t>
            </a:r>
            <a:r>
              <a:rPr lang="ko-KR" altLang="en-US" sz="1000"/>
              <a:t>회원이 새 질문 등록</a:t>
            </a:r>
          </a:p>
        </p:txBody>
      </p:sp>
      <p:graphicFrame>
        <p:nvGraphicFramePr>
          <p:cNvPr id="9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4615282"/>
              </p:ext>
            </p:extLst>
          </p:nvPr>
        </p:nvGraphicFramePr>
        <p:xfrm>
          <a:off x="8962892" y="405819"/>
          <a:ext cx="3101833" cy="3809437"/>
        </p:xfrm>
        <a:graphic>
          <a:graphicData uri="http://schemas.openxmlformats.org/drawingml/2006/table">
            <a:tbl>
              <a:tblPr firstRow="1" bandRow="1"/>
              <a:tblGrid>
                <a:gridCol w="3115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15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7874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0045">
                <a:tc gridSpan="3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ore-KR" altLang="en-US" sz="9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기능</a:t>
                      </a:r>
                      <a:r>
                        <a:rPr lang="ko-KR" altLang="en-US" sz="9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상세 설명</a:t>
                      </a:r>
                      <a:endParaRPr lang="ko-Kore-KR" altLang="en-US" sz="9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ore-KR" altLang="en-US" sz="10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기능</a:t>
                      </a:r>
                      <a:r>
                        <a:rPr lang="ko-KR" altLang="en-US" sz="10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상세 설명</a:t>
                      </a:r>
                      <a:endParaRPr lang="ko-Kore-KR" altLang="en-US" sz="10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en-US" altLang="ko-KR" sz="105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7868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900" dirty="0" err="1">
                          <a:latin typeface="+mn-ea"/>
                          <a:ea typeface="+mn-ea"/>
                        </a:rPr>
                        <a:t>QnA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 게시판 게시글 작성 기능</a:t>
                      </a:r>
                      <a:endParaRPr lang="ko-Kore-KR" altLang="en-US" sz="900" dirty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  <a:defRPr/>
                      </a:pPr>
                      <a:r>
                        <a:rPr lang="ko-KR" altLang="en-US" sz="1000">
                          <a:latin typeface="+mn-ea"/>
                          <a:ea typeface="+mn-ea"/>
                        </a:rPr>
                        <a:t>서비스 이용을 위한 회원 가입 </a:t>
                      </a:r>
                      <a:endParaRPr lang="ko-Kore-KR" altLang="en-US" sz="100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  <a:defRPr/>
                      </a:pPr>
                      <a:r>
                        <a:rPr lang="ko-KR" altLang="en-US" sz="1000">
                          <a:latin typeface="+mn-ea"/>
                          <a:ea typeface="+mn-ea"/>
                        </a:rPr>
                        <a:t>서비스 이용을 위한 회원 가입 </a:t>
                      </a:r>
                      <a:endParaRPr lang="ko-Kore-KR" altLang="en-US" sz="100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3272">
                <a:tc rowSpan="2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ore-KR" sz="900" b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FE</a:t>
                      </a:r>
                      <a:endParaRPr lang="ko-Kore-KR" altLang="en-US" sz="900" b="1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R" sz="900" b="0" dirty="0">
                          <a:latin typeface="+mn-ea"/>
                          <a:ea typeface="+mn-ea"/>
                        </a:rPr>
                        <a:t>1</a:t>
                      </a:r>
                      <a:endParaRPr lang="ko-Kore-KR" altLang="en-US" sz="900" b="0" dirty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질문하기 버튼 클릭 시 로그인한 사용자만 질문 작성하기 화면으로 이동</a:t>
                      </a:r>
                      <a:endParaRPr lang="en-US" altLang="ko-KR" sz="900" dirty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3272">
                <a:tc v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en-US" sz="900" b="0" dirty="0">
                          <a:latin typeface="+mn-ea"/>
                          <a:ea typeface="+mn-ea"/>
                        </a:rPr>
                        <a:t>2</a:t>
                      </a:r>
                      <a:endParaRPr lang="ko-Kore-KR" altLang="en-US" sz="900" b="0" dirty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제목과 내용을 입력하여 질문 작성 버튼 시</a:t>
                      </a:r>
                      <a:endParaRPr lang="en-US" altLang="ko-KR" sz="900" dirty="0">
                        <a:latin typeface="+mn-ea"/>
                        <a:ea typeface="+mn-ea"/>
                      </a:endParaRPr>
                    </a:p>
                    <a:p>
                      <a:pPr lvl="0">
                        <a:defRPr/>
                      </a:pP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게시판에 질문 게시글 작성됨</a:t>
                      </a:r>
                      <a:endParaRPr lang="en-US" altLang="ko-KR" sz="900" dirty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09625"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ore-KR" sz="900" b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BE</a:t>
                      </a:r>
                      <a:endParaRPr lang="ko-Kore-KR" altLang="en-US" sz="900" b="1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ore-KR" sz="900" b="0" dirty="0">
                          <a:latin typeface="+mn-ea"/>
                          <a:ea typeface="+mn-ea"/>
                        </a:rPr>
                        <a:t>1</a:t>
                      </a:r>
                      <a:endParaRPr lang="ko-Kore-KR" altLang="en-US" sz="900" b="0" dirty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게시글 등록하기 버튼을 눌렀을 때</a:t>
                      </a:r>
                      <a:r>
                        <a:rPr lang="en-US" altLang="ko-KR" sz="900" dirty="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@PostMapping(“qna/write＂)</a:t>
                      </a:r>
                      <a:r>
                        <a:rPr lang="ko-KR" alt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을 통해 </a:t>
                      </a:r>
                      <a:r>
                        <a:rPr lang="en-US" altLang="ko-KR" sz="9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db</a:t>
                      </a:r>
                      <a:r>
                        <a:rPr lang="ko-KR" alt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에 </a:t>
                      </a:r>
                      <a:r>
                        <a:rPr lang="ko-KR" altLang="en-US" sz="9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게시글작성에</a:t>
                      </a:r>
                      <a:r>
                        <a:rPr lang="ko-KR" alt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대한 정보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작성자명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제목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내용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저장됨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ore-KR" altLang="ko-KR" sz="9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1351">
                <a:tc gridSpan="3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ore-KR" altLang="en-US" sz="9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인터페이스</a:t>
                      </a:r>
                      <a:r>
                        <a:rPr lang="ko-KR" altLang="en-US" sz="9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요구사항</a:t>
                      </a:r>
                      <a:endParaRPr lang="ko-Kore-KR" altLang="en-US" sz="9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ore-KR" altLang="en-US" sz="10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인터페이스</a:t>
                      </a:r>
                      <a:r>
                        <a:rPr lang="ko-KR" altLang="en-US" sz="10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요구사항</a:t>
                      </a:r>
                      <a:endParaRPr lang="ko-Kore-KR" altLang="en-US" sz="10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171450" lvl="0" indent="-171450">
                        <a:buFontTx/>
                        <a:buChar char="-"/>
                        <a:defRPr/>
                      </a:pPr>
                      <a:endParaRPr lang="en-US" altLang="ko-KR" sz="1100"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8870"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9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입력</a:t>
                      </a: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lvl="0" indent="0">
                        <a:lnSpc>
                          <a:spcPct val="115000"/>
                        </a:lnSpc>
                        <a:buNone/>
                        <a:defRPr/>
                      </a:pPr>
                      <a:r>
                        <a:rPr lang="en-US" altLang="ko-KR" sz="900" dirty="0">
                          <a:effectLst/>
                          <a:latin typeface="+mn-ea"/>
                          <a:ea typeface="+mn-ea"/>
                        </a:rPr>
                        <a:t>1.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 질문하기</a:t>
                      </a: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 버튼 클릭</a:t>
                      </a:r>
                      <a:endParaRPr lang="en-US" altLang="ko-KR" sz="900" dirty="0">
                        <a:effectLst/>
                        <a:latin typeface="+mn-ea"/>
                        <a:ea typeface="+mn-ea"/>
                      </a:endParaRPr>
                    </a:p>
                    <a:p>
                      <a:pPr marL="0" lvl="0" indent="0">
                        <a:lnSpc>
                          <a:spcPct val="115000"/>
                        </a:lnSpc>
                        <a:buNone/>
                        <a:defRPr/>
                      </a:pPr>
                      <a:r>
                        <a:rPr lang="en-US" altLang="ko-KR" sz="900" dirty="0">
                          <a:effectLst/>
                          <a:latin typeface="+mn-ea"/>
                          <a:ea typeface="+mn-ea"/>
                        </a:rPr>
                        <a:t>2. </a:t>
                      </a: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글 내용 작성 후 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질문 등록</a:t>
                      </a: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 클릭</a:t>
                      </a:r>
                      <a:endParaRPr lang="en-US" altLang="ko-KR" sz="9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vl="0">
                        <a:lnSpc>
                          <a:spcPct val="115000"/>
                        </a:lnSpc>
                        <a:defRPr/>
                      </a:pPr>
                      <a:r>
                        <a:rPr lang="ko-Kore-KR" sz="1000">
                          <a:effectLst/>
                          <a:latin typeface="+mn-ea"/>
                          <a:ea typeface="+mn-ea"/>
                        </a:rPr>
                        <a:t>이메일</a:t>
                      </a:r>
                      <a:r>
                        <a:rPr lang="en-GB" sz="1000"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ore-KR" sz="1000">
                          <a:effectLst/>
                          <a:latin typeface="+mn-ea"/>
                          <a:ea typeface="+mn-ea"/>
                        </a:rPr>
                        <a:t>아이디</a:t>
                      </a:r>
                      <a:r>
                        <a:rPr lang="en-GB" sz="1000">
                          <a:effectLst/>
                          <a:latin typeface="+mn-ea"/>
                          <a:ea typeface="+mn-ea"/>
                        </a:rPr>
                        <a:t>), </a:t>
                      </a:r>
                      <a:r>
                        <a:rPr lang="ko-Kore-KR" sz="1000">
                          <a:effectLst/>
                          <a:latin typeface="+mn-ea"/>
                          <a:ea typeface="+mn-ea"/>
                        </a:rPr>
                        <a:t>이름</a:t>
                      </a:r>
                      <a:r>
                        <a:rPr lang="en-GB" sz="100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ore-KR" sz="1000">
                          <a:effectLst/>
                          <a:latin typeface="+mn-ea"/>
                          <a:ea typeface="+mn-ea"/>
                        </a:rPr>
                        <a:t>비밀번호</a:t>
                      </a:r>
                      <a:r>
                        <a:rPr lang="en-GB" sz="100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ore-KR" sz="1000">
                          <a:effectLst/>
                          <a:latin typeface="+mn-ea"/>
                          <a:ea typeface="+mn-ea"/>
                        </a:rPr>
                        <a:t>비밀번호 확인 입력</a:t>
                      </a:r>
                      <a:r>
                        <a:rPr lang="ko-KR" altLang="en-US" sz="1000">
                          <a:effectLst/>
                          <a:latin typeface="+mn-ea"/>
                          <a:ea typeface="+mn-ea"/>
                        </a:rPr>
                        <a:t> 후</a:t>
                      </a:r>
                      <a:br>
                        <a:rPr lang="en-US" altLang="ko-Kore-KR" sz="1000">
                          <a:effectLst/>
                          <a:latin typeface="+mn-ea"/>
                          <a:ea typeface="+mn-ea"/>
                        </a:rPr>
                      </a:br>
                      <a:r>
                        <a:rPr lang="ko-Kore-KR" sz="1000">
                          <a:effectLst/>
                          <a:latin typeface="+mn-ea"/>
                          <a:ea typeface="+mn-ea"/>
                        </a:rPr>
                        <a:t>회원 가입 버튼 클릭</a:t>
                      </a:r>
                      <a:endParaRPr lang="ko-Kore-KR" sz="100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01351"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ore-KR" altLang="en-US" sz="9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출력</a:t>
                      </a: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lvl="0" indent="0">
                        <a:lnSpc>
                          <a:spcPct val="115000"/>
                        </a:lnSpc>
                        <a:buNone/>
                        <a:defRPr/>
                      </a:pPr>
                      <a:r>
                        <a:rPr lang="en-US" altLang="ko-KR" sz="900" dirty="0">
                          <a:effectLst/>
                          <a:latin typeface="+mn-ea"/>
                          <a:ea typeface="+mn-ea"/>
                        </a:rPr>
                        <a:t>1.</a:t>
                      </a: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로그인 정보 식별하여 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질문</a:t>
                      </a: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 작성 화면으로 이동하거나 로그인 </a:t>
                      </a:r>
                      <a:r>
                        <a:rPr lang="en-US" altLang="ko-KR" sz="900" dirty="0">
                          <a:effectLst/>
                          <a:latin typeface="+mn-ea"/>
                          <a:ea typeface="+mn-ea"/>
                        </a:rPr>
                        <a:t>alert </a:t>
                      </a: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출력</a:t>
                      </a:r>
                      <a:endParaRPr lang="en-US" altLang="ko-KR" sz="900" dirty="0">
                        <a:effectLst/>
                        <a:latin typeface="+mn-ea"/>
                        <a:ea typeface="+mn-ea"/>
                      </a:endParaRPr>
                    </a:p>
                    <a:p>
                      <a:pPr marL="0" lvl="0" indent="0">
                        <a:lnSpc>
                          <a:spcPct val="115000"/>
                        </a:lnSpc>
                        <a:buNone/>
                        <a:defRPr/>
                      </a:pPr>
                      <a:r>
                        <a:rPr lang="en-US" altLang="ko-KR" sz="900" dirty="0">
                          <a:effectLst/>
                          <a:latin typeface="+mn-ea"/>
                          <a:ea typeface="+mn-ea"/>
                        </a:rPr>
                        <a:t>2.</a:t>
                      </a: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등록하기 클릭 시 게시판 페이지로 이동</a:t>
                      </a:r>
                      <a:endParaRPr lang="ko-Kore-KR" altLang="en-US" sz="9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vl="0">
                        <a:lnSpc>
                          <a:spcPct val="115000"/>
                        </a:lnSpc>
                        <a:defRPr/>
                      </a:pPr>
                      <a:r>
                        <a:rPr lang="ko-Kore-KR" sz="1000">
                          <a:effectLst/>
                          <a:latin typeface="+mn-ea"/>
                          <a:ea typeface="+mn-ea"/>
                        </a:rPr>
                        <a:t>로그인 페이지</a:t>
                      </a:r>
                      <a:endParaRPr lang="ko-Kore-KR" sz="100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8" name="텍스트 개체 틀 1"/>
          <p:cNvSpPr txBox="1"/>
          <p:nvPr/>
        </p:nvSpPr>
        <p:spPr>
          <a:xfrm>
            <a:off x="5770804" y="70517"/>
            <a:ext cx="3098876" cy="237399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Font typeface="Arial"/>
              <a:buNone/>
              <a:defRPr/>
            </a:pPr>
            <a:r>
              <a:rPr kumimoji="1" lang="ko-KR" altLang="en-US" sz="1000"/>
              <a:t>등록</a:t>
            </a:r>
          </a:p>
        </p:txBody>
      </p:sp>
      <p:sp>
        <p:nvSpPr>
          <p:cNvPr id="10" name="텍스트 개체 틀 1"/>
          <p:cNvSpPr txBox="1"/>
          <p:nvPr/>
        </p:nvSpPr>
        <p:spPr>
          <a:xfrm>
            <a:off x="10523913" y="70517"/>
            <a:ext cx="1540811" cy="237399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kumimoji="1" lang="en-US" altLang="ko-KR" sz="1000" dirty="0"/>
              <a:t>Qna-02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0B01E84-09C0-4496-B464-8085DE018C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564" y="2451099"/>
            <a:ext cx="8232372" cy="407728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C9124B7-4F0A-4D62-AB6C-86F96AC172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5011" y="961677"/>
            <a:ext cx="6036190" cy="1785901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290681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4294967295"/>
          </p:nvPr>
        </p:nvSpPr>
        <p:spPr>
          <a:xfrm>
            <a:off x="1330037" y="70517"/>
            <a:ext cx="3192088" cy="237399"/>
          </a:xfrm>
        </p:spPr>
        <p:txBody>
          <a:bodyPr>
            <a:noAutofit/>
          </a:bodyPr>
          <a:lstStyle/>
          <a:p>
            <a:pPr marL="0" lvl="0" indent="0" algn="ctr">
              <a:buNone/>
              <a:defRPr/>
            </a:pPr>
            <a:r>
              <a:rPr lang="en-US" altLang="ko-KR" sz="1000"/>
              <a:t>“Q&amp;A” </a:t>
            </a:r>
            <a:r>
              <a:rPr lang="ko-KR" altLang="en-US" sz="1000"/>
              <a:t>사용자가 선택한 게시글 상세</a:t>
            </a:r>
          </a:p>
        </p:txBody>
      </p:sp>
      <p:graphicFrame>
        <p:nvGraphicFramePr>
          <p:cNvPr id="9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8721562"/>
              </p:ext>
            </p:extLst>
          </p:nvPr>
        </p:nvGraphicFramePr>
        <p:xfrm>
          <a:off x="8962893" y="405819"/>
          <a:ext cx="3101832" cy="5868401"/>
        </p:xfrm>
        <a:graphic>
          <a:graphicData uri="http://schemas.openxmlformats.org/drawingml/2006/table">
            <a:tbl>
              <a:tblPr firstRow="1" bandRow="1"/>
              <a:tblGrid>
                <a:gridCol w="3115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15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7874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0045">
                <a:tc gridSpan="3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ore-KR" altLang="en-US" sz="9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기능</a:t>
                      </a:r>
                      <a:r>
                        <a:rPr lang="ko-KR" altLang="en-US" sz="9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상세 설명</a:t>
                      </a:r>
                      <a:endParaRPr lang="ko-Kore-KR" altLang="en-US" sz="9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ore-KR" altLang="en-US" sz="10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기능</a:t>
                      </a:r>
                      <a:r>
                        <a:rPr lang="ko-KR" altLang="en-US" sz="10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상세 설명</a:t>
                      </a:r>
                      <a:endParaRPr lang="ko-Kore-KR" altLang="en-US" sz="10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en-US" altLang="ko-KR" sz="105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7868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질문 클릭 시 수정</a:t>
                      </a:r>
                      <a:r>
                        <a:rPr lang="en-US" altLang="ko-KR" sz="900" dirty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삭제 및 댓글 기능</a:t>
                      </a:r>
                      <a:endParaRPr lang="ko-Kore-KR" altLang="en-US" sz="900" dirty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  <a:defRPr/>
                      </a:pPr>
                      <a:r>
                        <a:rPr lang="ko-KR" altLang="en-US" sz="1000">
                          <a:latin typeface="+mn-ea"/>
                          <a:ea typeface="+mn-ea"/>
                        </a:rPr>
                        <a:t>서비스 이용을 위한 회원 가입 </a:t>
                      </a:r>
                      <a:endParaRPr lang="ko-Kore-KR" altLang="en-US" sz="100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  <a:defRPr/>
                      </a:pPr>
                      <a:r>
                        <a:rPr lang="ko-KR" altLang="en-US" sz="1000">
                          <a:latin typeface="+mn-ea"/>
                          <a:ea typeface="+mn-ea"/>
                        </a:rPr>
                        <a:t>서비스 이용을 위한 회원 가입 </a:t>
                      </a:r>
                      <a:endParaRPr lang="ko-Kore-KR" altLang="en-US" sz="100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9456">
                <a:tc rowSpan="3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ore-KR" sz="900" b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FE</a:t>
                      </a:r>
                      <a:endParaRPr lang="ko-Kore-KR" altLang="en-US" sz="900" b="1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R" sz="900" b="0">
                          <a:latin typeface="+mn-ea"/>
                          <a:ea typeface="+mn-ea"/>
                        </a:rPr>
                        <a:t>1</a:t>
                      </a:r>
                      <a:endParaRPr lang="ko-Kore-KR" altLang="en-US" sz="900" b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사용자가 </a:t>
                      </a:r>
                      <a:r>
                        <a:rPr lang="en-US" altLang="ko-KR" sz="900" dirty="0">
                          <a:latin typeface="+mn-ea"/>
                          <a:ea typeface="+mn-ea"/>
                        </a:rPr>
                        <a:t>admin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이면</a:t>
                      </a:r>
                      <a:r>
                        <a:rPr lang="en-US" altLang="ko-KR" sz="900" dirty="0">
                          <a:latin typeface="+mn-ea"/>
                          <a:ea typeface="+mn-ea"/>
                        </a:rPr>
                        <a:t>, ‘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답변 등록하기</a:t>
                      </a:r>
                      <a:r>
                        <a:rPr lang="en-US" altLang="ko-KR" sz="900" dirty="0">
                          <a:latin typeface="+mn-ea"/>
                          <a:ea typeface="+mn-ea"/>
                        </a:rPr>
                        <a:t>’ 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버튼이 보이고</a:t>
                      </a:r>
                      <a:r>
                        <a:rPr lang="en-US" altLang="ko-KR" sz="9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사용자가 일반 </a:t>
                      </a:r>
                      <a:r>
                        <a:rPr lang="en-US" altLang="ko-KR" sz="900" dirty="0">
                          <a:latin typeface="+mn-ea"/>
                          <a:ea typeface="+mn-ea"/>
                        </a:rPr>
                        <a:t>user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이면 보이지 않도록 구현</a:t>
                      </a:r>
                      <a:endParaRPr lang="en-US" altLang="ko-KR" sz="900" dirty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9456">
                <a:tc v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en-US" sz="900" b="0" dirty="0">
                          <a:latin typeface="+mn-ea"/>
                          <a:ea typeface="+mn-ea"/>
                        </a:rPr>
                        <a:t>2</a:t>
                      </a:r>
                      <a:endParaRPr lang="ko-Kore-KR" altLang="en-US" sz="900" b="0" dirty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사용자가 </a:t>
                      </a:r>
                      <a:r>
                        <a:rPr lang="en-US" altLang="ko-KR" sz="900" dirty="0">
                          <a:latin typeface="+mn-ea"/>
                          <a:ea typeface="+mn-ea"/>
                        </a:rPr>
                        <a:t>admin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이면</a:t>
                      </a:r>
                      <a:r>
                        <a:rPr lang="en-US" altLang="ko-KR" sz="9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 dirty="0" err="1">
                          <a:latin typeface="+mn-ea"/>
                          <a:ea typeface="+mn-ea"/>
                        </a:rPr>
                        <a:t>글삭제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 버튼이 동작하되</a:t>
                      </a:r>
                      <a:r>
                        <a:rPr lang="en-US" altLang="ko-KR" sz="900" dirty="0">
                          <a:latin typeface="+mn-ea"/>
                          <a:ea typeface="+mn-ea"/>
                        </a:rPr>
                        <a:t>, </a:t>
                      </a:r>
                    </a:p>
                    <a:p>
                      <a:pPr lvl="0">
                        <a:defRPr/>
                      </a:pP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사용자가 일반 </a:t>
                      </a:r>
                      <a:r>
                        <a:rPr lang="en-US" altLang="ko-KR" sz="900" dirty="0">
                          <a:latin typeface="+mn-ea"/>
                          <a:ea typeface="+mn-ea"/>
                        </a:rPr>
                        <a:t>user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이면</a:t>
                      </a:r>
                      <a:r>
                        <a:rPr lang="en-US" altLang="ko-KR" sz="9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사용자 판별 </a:t>
                      </a:r>
                      <a:r>
                        <a:rPr lang="en-US" altLang="ko-KR" sz="900" dirty="0">
                          <a:latin typeface="+mn-ea"/>
                          <a:ea typeface="+mn-ea"/>
                        </a:rPr>
                        <a:t>alert</a:t>
                      </a: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9456">
                <a:tc v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en-US" sz="900" b="0" dirty="0">
                          <a:latin typeface="+mn-ea"/>
                          <a:ea typeface="+mn-ea"/>
                        </a:rPr>
                        <a:t>3</a:t>
                      </a:r>
                      <a:endParaRPr lang="ko-Kore-KR" altLang="en-US" sz="900" b="0" dirty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답변 입력 후 답변 등록 버튼 클릭 시 등록됨</a:t>
                      </a:r>
                      <a:endParaRPr lang="en-US" altLang="ko-KR" sz="900" dirty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0420">
                <a:tc rowSpan="3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ore-KR" sz="900" b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BE</a:t>
                      </a:r>
                      <a:endParaRPr lang="ko-Kore-KR" altLang="en-US" sz="900" b="1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ore-KR" sz="900" b="0">
                          <a:latin typeface="+mn-ea"/>
                          <a:ea typeface="+mn-ea"/>
                        </a:rPr>
                        <a:t>1</a:t>
                      </a:r>
                      <a:endParaRPr lang="ko-Kore-KR" altLang="en-US" sz="900" b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15000"/>
                        </a:lnSpc>
                        <a:defRPr/>
                      </a:pP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선택한 </a:t>
                      </a:r>
                      <a:r>
                        <a:rPr lang="ko-KR" altLang="en-US" sz="900" dirty="0" err="1">
                          <a:effectLst/>
                          <a:latin typeface="+mn-ea"/>
                          <a:ea typeface="+mn-ea"/>
                        </a:rPr>
                        <a:t>게시글에</a:t>
                      </a: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 대한 상세정보와 댓글목록리스트를 반환함</a:t>
                      </a:r>
                      <a:r>
                        <a:rPr lang="en-US" altLang="ko-KR" sz="900" dirty="0"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ore-KR" sz="9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70420">
                <a:tc v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en-US" sz="900" b="0">
                          <a:latin typeface="+mn-ea"/>
                          <a:ea typeface="+mn-ea"/>
                        </a:rPr>
                        <a:t>2</a:t>
                      </a:r>
                      <a:endParaRPr lang="ko-Kore-KR" altLang="en-US" sz="900" b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수정 및 삭제 할 때</a:t>
                      </a:r>
                      <a:r>
                        <a:rPr lang="en-US" altLang="ko-KR" sz="900" dirty="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세션에 저장된 객체가 있는지 로그인 유무를 확인함</a:t>
                      </a:r>
                      <a:r>
                        <a:rPr lang="en-US" altLang="ko-KR" sz="900" dirty="0">
                          <a:effectLst/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그리고 내용이 작성 될 경우</a:t>
                      </a:r>
                      <a:r>
                        <a:rPr lang="en-US" altLang="ko-KR" sz="900" dirty="0">
                          <a:effectLst/>
                          <a:latin typeface="+mn-ea"/>
                          <a:ea typeface="+mn-ea"/>
                        </a:rPr>
                        <a:t>, @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PutMapping(“qna/{id}“</a:t>
                      </a:r>
                      <a:r>
                        <a:rPr lang="ko-KR" alt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을 통해 댓글정보를 저장함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r>
                        <a:rPr lang="en-US" altLang="ko-KR" sz="900" dirty="0">
                          <a:effectLst/>
                          <a:latin typeface="+mn-ea"/>
                          <a:ea typeface="+mn-ea"/>
                        </a:rPr>
                        <a:t> @Delete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Mapping(“qna/{id}“</a:t>
                      </a:r>
                      <a:r>
                        <a:rPr lang="ko-KR" alt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을  통해 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게시글을 삭제함</a:t>
                      </a:r>
                      <a:endParaRPr lang="ko-Kore-KR" altLang="ko-KR" sz="9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0420">
                <a:tc v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en-US" sz="900" b="0">
                          <a:latin typeface="+mn-ea"/>
                          <a:ea typeface="+mn-ea"/>
                        </a:rPr>
                        <a:t>3</a:t>
                      </a:r>
                      <a:endParaRPr lang="ko-Kore-KR" altLang="en-US" sz="900" b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err="1">
                          <a:effectLst/>
                          <a:latin typeface="+mn-ea"/>
                          <a:ea typeface="+mn-ea"/>
                        </a:rPr>
                        <a:t>댓글달기할</a:t>
                      </a: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 때</a:t>
                      </a:r>
                      <a:r>
                        <a:rPr lang="en-US" altLang="ko-KR" sz="900" dirty="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세션에 저장된 객체가 있는지 로그인 유무를 확인함</a:t>
                      </a:r>
                      <a:r>
                        <a:rPr lang="en-US" altLang="ko-KR" sz="900" dirty="0">
                          <a:effectLst/>
                          <a:latin typeface="+mn-ea"/>
                          <a:ea typeface="+mn-ea"/>
                        </a:rPr>
                        <a:t>.</a:t>
                      </a: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또한 관리자권한이 있는지 확인함</a:t>
                      </a:r>
                      <a:r>
                        <a:rPr lang="en-US" altLang="ko-KR" sz="900" dirty="0">
                          <a:effectLst/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그리고 내용이 작성 될 경우</a:t>
                      </a:r>
                      <a:r>
                        <a:rPr lang="en-US" altLang="ko-KR" sz="900" dirty="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@GetMapping(“qna/reply/{id}“</a:t>
                      </a:r>
                      <a:r>
                        <a:rPr lang="ko-KR" alt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을 통해 댓글정보를 저장함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ore-KR" altLang="ko-KR" sz="9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1351">
                <a:tc gridSpan="3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ore-KR" altLang="en-US" sz="9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인터페이스</a:t>
                      </a:r>
                      <a:r>
                        <a:rPr lang="ko-KR" altLang="en-US" sz="9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요구사항</a:t>
                      </a:r>
                      <a:endParaRPr lang="ko-Kore-KR" altLang="en-US" sz="9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ore-KR" altLang="en-US" sz="10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인터페이스</a:t>
                      </a:r>
                      <a:r>
                        <a:rPr lang="ko-KR" altLang="en-US" sz="10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요구사항</a:t>
                      </a:r>
                      <a:endParaRPr lang="ko-Kore-KR" altLang="en-US" sz="10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171450" lvl="0" indent="-171450">
                        <a:buFontTx/>
                        <a:buChar char="-"/>
                        <a:defRPr/>
                      </a:pPr>
                      <a:endParaRPr lang="en-US" altLang="ko-KR" sz="1100"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8870"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입력</a:t>
                      </a: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lvl="0" indent="0">
                        <a:lnSpc>
                          <a:spcPct val="115000"/>
                        </a:lnSpc>
                        <a:buNone/>
                        <a:defRPr/>
                      </a:pPr>
                      <a:r>
                        <a:rPr lang="en-US" altLang="ko-KR" sz="900" dirty="0">
                          <a:effectLst/>
                          <a:latin typeface="+mn-ea"/>
                          <a:ea typeface="+mn-ea"/>
                        </a:rPr>
                        <a:t>1. </a:t>
                      </a: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답변 작성 후 </a:t>
                      </a:r>
                      <a:r>
                        <a:rPr lang="en-US" altLang="ko-KR" sz="900" dirty="0">
                          <a:effectLst/>
                          <a:latin typeface="+mn-ea"/>
                          <a:ea typeface="+mn-ea"/>
                        </a:rPr>
                        <a:t>‘</a:t>
                      </a: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답변 등록</a:t>
                      </a:r>
                      <a:r>
                        <a:rPr lang="en-US" altLang="ko-KR" sz="900" dirty="0">
                          <a:effectLst/>
                          <a:latin typeface="+mn-ea"/>
                          <a:ea typeface="+mn-ea"/>
                        </a:rPr>
                        <a:t>‘ </a:t>
                      </a: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버튼 클릭</a:t>
                      </a:r>
                      <a:endParaRPr lang="en-US" altLang="ko-KR" sz="900" dirty="0">
                        <a:effectLst/>
                        <a:latin typeface="+mn-ea"/>
                        <a:ea typeface="+mn-ea"/>
                      </a:endParaRPr>
                    </a:p>
                    <a:p>
                      <a:pPr marL="0" lvl="0" indent="0">
                        <a:lnSpc>
                          <a:spcPct val="115000"/>
                        </a:lnSpc>
                        <a:buNone/>
                        <a:defRPr/>
                      </a:pPr>
                      <a:r>
                        <a:rPr lang="en-US" altLang="ko-KR" sz="900" dirty="0">
                          <a:effectLst/>
                          <a:latin typeface="+mn-ea"/>
                          <a:ea typeface="+mn-ea"/>
                        </a:rPr>
                        <a:t>2. </a:t>
                      </a: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글 삭제 버튼 클릭</a:t>
                      </a:r>
                      <a:endParaRPr lang="en-US" altLang="ko-KR" sz="900" dirty="0">
                        <a:effectLst/>
                        <a:latin typeface="+mn-ea"/>
                        <a:ea typeface="+mn-ea"/>
                      </a:endParaRPr>
                    </a:p>
                    <a:p>
                      <a:pPr marL="0" lvl="0" indent="0">
                        <a:lnSpc>
                          <a:spcPct val="115000"/>
                        </a:lnSpc>
                        <a:buNone/>
                        <a:defRPr/>
                      </a:pPr>
                      <a:r>
                        <a:rPr lang="en-US" altLang="en-US" sz="900" dirty="0">
                          <a:effectLst/>
                          <a:latin typeface="+mn-ea"/>
                          <a:ea typeface="+mn-ea"/>
                        </a:rPr>
                        <a:t>3.</a:t>
                      </a: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 목록으로 버튼 클릭</a:t>
                      </a:r>
                      <a:endParaRPr lang="ko-Kore-KR" altLang="en-US" sz="9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vl="0">
                        <a:lnSpc>
                          <a:spcPct val="115000"/>
                        </a:lnSpc>
                        <a:defRPr/>
                      </a:pPr>
                      <a:r>
                        <a:rPr lang="ko-Kore-KR" sz="1000">
                          <a:effectLst/>
                          <a:latin typeface="+mn-ea"/>
                          <a:ea typeface="+mn-ea"/>
                        </a:rPr>
                        <a:t>이메일</a:t>
                      </a:r>
                      <a:r>
                        <a:rPr lang="en-GB" sz="1000"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ore-KR" sz="1000">
                          <a:effectLst/>
                          <a:latin typeface="+mn-ea"/>
                          <a:ea typeface="+mn-ea"/>
                        </a:rPr>
                        <a:t>아이디</a:t>
                      </a:r>
                      <a:r>
                        <a:rPr lang="en-GB" sz="1000">
                          <a:effectLst/>
                          <a:latin typeface="+mn-ea"/>
                          <a:ea typeface="+mn-ea"/>
                        </a:rPr>
                        <a:t>), </a:t>
                      </a:r>
                      <a:r>
                        <a:rPr lang="ko-Kore-KR" sz="1000">
                          <a:effectLst/>
                          <a:latin typeface="+mn-ea"/>
                          <a:ea typeface="+mn-ea"/>
                        </a:rPr>
                        <a:t>이름</a:t>
                      </a:r>
                      <a:r>
                        <a:rPr lang="en-GB" sz="100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ore-KR" sz="1000">
                          <a:effectLst/>
                          <a:latin typeface="+mn-ea"/>
                          <a:ea typeface="+mn-ea"/>
                        </a:rPr>
                        <a:t>비밀번호</a:t>
                      </a:r>
                      <a:r>
                        <a:rPr lang="en-GB" sz="100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ore-KR" sz="1000">
                          <a:effectLst/>
                          <a:latin typeface="+mn-ea"/>
                          <a:ea typeface="+mn-ea"/>
                        </a:rPr>
                        <a:t>비밀번호 확인 입력</a:t>
                      </a:r>
                      <a:r>
                        <a:rPr lang="ko-KR" altLang="en-US" sz="1000">
                          <a:effectLst/>
                          <a:latin typeface="+mn-ea"/>
                          <a:ea typeface="+mn-ea"/>
                        </a:rPr>
                        <a:t> 후</a:t>
                      </a:r>
                      <a:br>
                        <a:rPr lang="en-US" altLang="ko-Kore-KR" sz="1000">
                          <a:effectLst/>
                          <a:latin typeface="+mn-ea"/>
                          <a:ea typeface="+mn-ea"/>
                        </a:rPr>
                      </a:br>
                      <a:r>
                        <a:rPr lang="ko-Kore-KR" sz="1000">
                          <a:effectLst/>
                          <a:latin typeface="+mn-ea"/>
                          <a:ea typeface="+mn-ea"/>
                        </a:rPr>
                        <a:t>회원 가입 버튼 클릭</a:t>
                      </a:r>
                      <a:endParaRPr lang="ko-Kore-KR" sz="100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01351"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ore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출력</a:t>
                      </a: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lvl="0" indent="0">
                        <a:lnSpc>
                          <a:spcPct val="115000"/>
                        </a:lnSpc>
                        <a:buNone/>
                        <a:defRPr/>
                      </a:pPr>
                      <a:r>
                        <a:rPr lang="en-US" altLang="ko-KR" sz="900" dirty="0">
                          <a:effectLst/>
                          <a:latin typeface="+mn-ea"/>
                          <a:ea typeface="+mn-ea"/>
                        </a:rPr>
                        <a:t>1. </a:t>
                      </a: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답변 란에 사용자 </a:t>
                      </a:r>
                      <a:r>
                        <a:rPr lang="en-US" altLang="ko-KR" sz="900" dirty="0">
                          <a:effectLst/>
                          <a:latin typeface="+mn-ea"/>
                          <a:ea typeface="+mn-ea"/>
                        </a:rPr>
                        <a:t>input </a:t>
                      </a: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내용이 출력됨</a:t>
                      </a:r>
                      <a:endParaRPr lang="en-US" altLang="ko-KR" sz="900" dirty="0">
                        <a:effectLst/>
                        <a:latin typeface="+mn-ea"/>
                        <a:ea typeface="+mn-ea"/>
                      </a:endParaRPr>
                    </a:p>
                    <a:p>
                      <a:pPr marL="0" lvl="0" indent="0">
                        <a:lnSpc>
                          <a:spcPct val="115000"/>
                        </a:lnSpc>
                        <a:buNone/>
                        <a:defRPr/>
                      </a:pPr>
                      <a:r>
                        <a:rPr lang="en-US" altLang="en-US" sz="900" dirty="0">
                          <a:effectLst/>
                          <a:latin typeface="+mn-ea"/>
                          <a:ea typeface="+mn-ea"/>
                        </a:rPr>
                        <a:t>2.</a:t>
                      </a: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사용자 판별 후 글 </a:t>
                      </a:r>
                      <a:r>
                        <a:rPr lang="en-US" altLang="ko-KR" sz="900" dirty="0">
                          <a:effectLst/>
                          <a:latin typeface="+mn-ea"/>
                          <a:ea typeface="+mn-ea"/>
                        </a:rPr>
                        <a:t>content </a:t>
                      </a: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란으로 </a:t>
                      </a:r>
                      <a:r>
                        <a:rPr lang="en-US" altLang="ko-KR" sz="900" dirty="0">
                          <a:effectLst/>
                          <a:latin typeface="+mn-ea"/>
                          <a:ea typeface="+mn-ea"/>
                        </a:rPr>
                        <a:t>focus </a:t>
                      </a: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이동</a:t>
                      </a:r>
                      <a:endParaRPr lang="en-US" altLang="ko-KR" sz="900" dirty="0">
                        <a:effectLst/>
                        <a:latin typeface="+mn-ea"/>
                        <a:ea typeface="+mn-ea"/>
                      </a:endParaRPr>
                    </a:p>
                    <a:p>
                      <a:pPr marL="0" lvl="0" indent="0">
                        <a:lnSpc>
                          <a:spcPct val="115000"/>
                        </a:lnSpc>
                        <a:buNone/>
                        <a:defRPr/>
                      </a:pPr>
                      <a:r>
                        <a:rPr lang="en-US" altLang="en-US" sz="900" dirty="0">
                          <a:effectLst/>
                          <a:latin typeface="+mn-ea"/>
                          <a:ea typeface="+mn-ea"/>
                        </a:rPr>
                        <a:t>3. </a:t>
                      </a: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목록으로 이동</a:t>
                      </a:r>
                      <a:endParaRPr lang="ko-Kore-KR" altLang="en-US" sz="900" dirty="0">
                        <a:effectLst/>
                        <a:latin typeface="+mn-ea"/>
                        <a:ea typeface="+mn-ea"/>
                      </a:endParaRPr>
                    </a:p>
                    <a:p>
                      <a:pPr marL="228600" lvl="0" indent="-228600">
                        <a:lnSpc>
                          <a:spcPct val="115000"/>
                        </a:lnSpc>
                        <a:buAutoNum type="arabicPeriod"/>
                        <a:defRPr/>
                      </a:pPr>
                      <a:endParaRPr lang="en-US" altLang="ko-KR" sz="9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vl="0">
                        <a:lnSpc>
                          <a:spcPct val="115000"/>
                        </a:lnSpc>
                        <a:defRPr/>
                      </a:pPr>
                      <a:r>
                        <a:rPr lang="ko-Kore-KR" sz="1000">
                          <a:effectLst/>
                          <a:latin typeface="+mn-ea"/>
                          <a:ea typeface="+mn-ea"/>
                        </a:rPr>
                        <a:t>로그인 페이지</a:t>
                      </a:r>
                      <a:endParaRPr lang="ko-Kore-KR" sz="100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8" name="텍스트 개체 틀 1"/>
          <p:cNvSpPr txBox="1"/>
          <p:nvPr/>
        </p:nvSpPr>
        <p:spPr>
          <a:xfrm>
            <a:off x="5770804" y="70517"/>
            <a:ext cx="3098876" cy="237399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Font typeface="Arial"/>
              <a:buNone/>
              <a:defRPr/>
            </a:pPr>
            <a:r>
              <a:rPr kumimoji="1" lang="ko-KR" altLang="en-US" sz="1000"/>
              <a:t>등록</a:t>
            </a:r>
            <a:r>
              <a:rPr kumimoji="1" lang="en-US" altLang="ko-KR" sz="1000"/>
              <a:t>/</a:t>
            </a:r>
            <a:r>
              <a:rPr kumimoji="1" lang="ko-KR" altLang="en-US" sz="1000"/>
              <a:t>수정</a:t>
            </a:r>
            <a:r>
              <a:rPr kumimoji="1" lang="en-US" altLang="ko-KR" sz="1000"/>
              <a:t>/</a:t>
            </a:r>
            <a:r>
              <a:rPr kumimoji="1" lang="ko-KR" altLang="en-US" sz="1000"/>
              <a:t>삭제</a:t>
            </a:r>
          </a:p>
        </p:txBody>
      </p:sp>
      <p:sp>
        <p:nvSpPr>
          <p:cNvPr id="10" name="텍스트 개체 틀 1"/>
          <p:cNvSpPr txBox="1"/>
          <p:nvPr/>
        </p:nvSpPr>
        <p:spPr>
          <a:xfrm>
            <a:off x="10523913" y="70517"/>
            <a:ext cx="1540811" cy="237399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kumimoji="1" lang="en-US" altLang="ko-KR" sz="1000" dirty="0"/>
              <a:t>Qna-03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C183BCC-A9FF-430F-AE79-80FD48F4B1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837" y="2334351"/>
            <a:ext cx="8248576" cy="428240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B07201D-C8A4-4D34-8E52-5FFBA83D4FD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30" r="30818" b="60273"/>
          <a:stretch/>
        </p:blipFill>
        <p:spPr>
          <a:xfrm>
            <a:off x="3721203" y="753863"/>
            <a:ext cx="4749593" cy="1580488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1576674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C9E3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32410" y="1869749"/>
            <a:ext cx="11727179" cy="3119445"/>
          </a:xfrm>
          <a:prstGeom prst="rect">
            <a:avLst/>
          </a:prstGeom>
          <a:solidFill>
            <a:srgbClr val="FFFFFF"/>
          </a:solidFill>
          <a:ln>
            <a:solidFill>
              <a:schemeClr val="accent3"/>
            </a:solidFill>
          </a:ln>
        </p:spPr>
        <p:txBody>
          <a:bodyPr wrap="none" anchor="ctr" anchorCtr="0">
            <a:spAutoFit/>
          </a:bodyPr>
          <a:lstStyle/>
          <a:p>
            <a:pPr lvl="0" algn="ctr">
              <a:defRPr/>
            </a:pPr>
            <a:r>
              <a:rPr lang="en-US" altLang="ko-KR" sz="19900" b="1">
                <a:solidFill>
                  <a:schemeClr val="tx1">
                    <a:lumMod val="75000"/>
                    <a:lumOff val="25000"/>
                  </a:schemeClr>
                </a:solidFill>
              </a:rPr>
              <a:t>[              ]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375660" y="2975423"/>
            <a:ext cx="5440680" cy="9071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US" altLang="ko-KR" sz="5400" b="1">
                <a:solidFill>
                  <a:schemeClr val="dk1"/>
                </a:solidFill>
              </a:rPr>
              <a:t>#</a:t>
            </a:r>
            <a:r>
              <a:rPr lang="ko-KR" altLang="en-US" sz="5400" b="1">
                <a:solidFill>
                  <a:schemeClr val="dk1"/>
                </a:solidFill>
              </a:rPr>
              <a:t> </a:t>
            </a:r>
            <a:r>
              <a:rPr lang="en-US" altLang="ko-KR" sz="5400" b="1">
                <a:solidFill>
                  <a:schemeClr val="dk1"/>
                </a:solidFill>
              </a:rPr>
              <a:t>REST</a:t>
            </a:r>
            <a:r>
              <a:rPr lang="ko-KR" altLang="en-US" sz="5400" b="1">
                <a:solidFill>
                  <a:schemeClr val="dk1"/>
                </a:solidFill>
              </a:rPr>
              <a:t> </a:t>
            </a:r>
            <a:r>
              <a:rPr lang="en-US" altLang="ko-KR" sz="5400" b="1">
                <a:solidFill>
                  <a:schemeClr val="dk1"/>
                </a:solidFill>
              </a:rPr>
              <a:t>API </a:t>
            </a:r>
            <a:r>
              <a:rPr lang="ko-KR" altLang="en-US" sz="5400" b="1">
                <a:solidFill>
                  <a:schemeClr val="dk1"/>
                </a:solidFill>
              </a:rPr>
              <a:t>명세</a:t>
            </a:r>
          </a:p>
        </p:txBody>
      </p:sp>
    </p:spTree>
    <p:extLst>
      <p:ext uri="{BB962C8B-B14F-4D97-AF65-F5344CB8AC3E}">
        <p14:creationId xmlns:p14="http://schemas.microsoft.com/office/powerpoint/2010/main" val="3525547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23" name="제목 3"/>
          <p:cNvSpPr>
            <a:spLocks noGrp="1"/>
          </p:cNvSpPr>
          <p:nvPr/>
        </p:nvSpPr>
        <p:spPr>
          <a:xfrm>
            <a:off x="838199" y="317624"/>
            <a:ext cx="10515600" cy="1325563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marL="0" lvl="0" indent="0" algn="l" defTabSz="914400" rtl="0" eaLnBrk="1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4400" b="0" i="0" u="none" strike="noStrike" kern="1200" cap="none" spc="0" normalizeH="0" baseline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시스템 구성</a:t>
            </a: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2"/>
          <a:srcRect b="6160"/>
          <a:stretch>
            <a:fillRect/>
          </a:stretch>
        </p:blipFill>
        <p:spPr>
          <a:xfrm>
            <a:off x="838199" y="1258483"/>
            <a:ext cx="10399162" cy="5281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004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23" name="제목 3"/>
          <p:cNvSpPr>
            <a:spLocks noGrp="1"/>
          </p:cNvSpPr>
          <p:nvPr/>
        </p:nvSpPr>
        <p:spPr>
          <a:xfrm>
            <a:off x="838199" y="317624"/>
            <a:ext cx="10515600" cy="1325563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lvl="0">
              <a:defRPr/>
            </a:pPr>
            <a:r>
              <a:rPr lang="en-US" altLang="ko-KR" sz="4400"/>
              <a:t>REST</a:t>
            </a:r>
            <a:r>
              <a:rPr lang="ko-KR" altLang="en-US" sz="4400"/>
              <a:t> </a:t>
            </a:r>
            <a:r>
              <a:rPr lang="en-US" altLang="ko-KR" sz="4400"/>
              <a:t>API </a:t>
            </a:r>
            <a:r>
              <a:rPr lang="ko-KR" altLang="en-US" sz="4400"/>
              <a:t>명세 목록 </a:t>
            </a:r>
            <a:r>
              <a:rPr lang="en-US" altLang="ko-KR" sz="4400"/>
              <a:t>1</a:t>
            </a:r>
            <a:endParaRPr kumimoji="0" lang="ko-KR" altLang="en-US" sz="4400" b="0" i="0" u="none" strike="noStrike" kern="1200" cap="none" spc="0" normalizeH="0" baseline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93D95B96-4AEA-4D2F-AAE8-FF83C630F1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3080254"/>
              </p:ext>
            </p:extLst>
          </p:nvPr>
        </p:nvGraphicFramePr>
        <p:xfrm>
          <a:off x="838200" y="1893573"/>
          <a:ext cx="10515601" cy="43484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6546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898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509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130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0715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200"/>
                        <a:t>Index</a:t>
                      </a:r>
                      <a:endParaRPr lang="ko-KR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200"/>
                        <a:t>Method</a:t>
                      </a:r>
                      <a:endParaRPr lang="ko-KR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200" dirty="0"/>
                        <a:t>URI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200"/>
                        <a:t>설명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200"/>
                        <a:t>화면</a:t>
                      </a:r>
                      <a:r>
                        <a:rPr lang="en-US" altLang="ko-KR" sz="1200"/>
                        <a:t>ID</a:t>
                      </a:r>
                      <a:endParaRPr lang="ko-KR" altLang="en-US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200"/>
                        <a:t>POST</a:t>
                      </a:r>
                      <a:endParaRPr lang="ko-KR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 latinLnBrk="1">
                        <a:defRPr/>
                      </a:pPr>
                      <a:r>
                        <a:rPr lang="en-US" altLang="ko-KR" sz="1200" dirty="0"/>
                        <a:t>/signup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200"/>
                        <a:t>회원가입</a:t>
                      </a:r>
                    </a:p>
                  </a:txBody>
                  <a:tcPr anchor="ctr"/>
                </a:tc>
                <a:tc rowSpan="4">
                  <a:txBody>
                    <a:bodyPr/>
                    <a:lstStyle/>
                    <a:p>
                      <a:pPr marL="0" lvl="0" indent="0" algn="ctr">
                        <a:buFont typeface="Arial"/>
                        <a:buNone/>
                        <a:defRPr/>
                      </a:pPr>
                      <a:r>
                        <a:rPr kumimoji="1" lang="en-US" altLang="ko-KR" sz="1200" dirty="0"/>
                        <a:t>Login-01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200"/>
                        <a:t>2</a:t>
                      </a:r>
                      <a:endParaRPr lang="ko-KR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200" dirty="0"/>
                        <a:t>GET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 latinLnBrk="1"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effectLst/>
                        </a:rPr>
                        <a:t>/signup/check-email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200" dirty="0"/>
                        <a:t>이메일 중복 확인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200" dirty="0"/>
                        <a:t>Users-02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200"/>
                        <a:t>3</a:t>
                      </a:r>
                      <a:endParaRPr lang="ko-KR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200" dirty="0"/>
                        <a:t>GET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 latinLnBrk="1"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effectLst/>
                        </a:rPr>
                        <a:t>/signup/check-username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200" dirty="0"/>
                        <a:t>사용자명 중복 확인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200" dirty="0"/>
                        <a:t>Users-03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200"/>
                        <a:t>4</a:t>
                      </a:r>
                      <a:endParaRPr lang="ko-KR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200" dirty="0"/>
                        <a:t>POST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 latinLnBrk="1">
                        <a:defRPr/>
                      </a:pPr>
                      <a:r>
                        <a:rPr lang="en-US" altLang="ko-KR" sz="1200" dirty="0"/>
                        <a:t>/</a:t>
                      </a:r>
                      <a:r>
                        <a:rPr lang="en-US" altLang="ko-KR" sz="1200" dirty="0" err="1"/>
                        <a:t>signin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200" dirty="0"/>
                        <a:t>로그인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200" dirty="0"/>
                        <a:t>Users-04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200" dirty="0"/>
                        <a:t>5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200" dirty="0"/>
                        <a:t>POST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 latinLnBrk="1">
                        <a:defRPr/>
                      </a:pPr>
                      <a:r>
                        <a:rPr lang="en-US" altLang="ko-KR" sz="1200" dirty="0"/>
                        <a:t>/</a:t>
                      </a:r>
                      <a:r>
                        <a:rPr lang="en-US" altLang="ko-KR" sz="1200" dirty="0" err="1"/>
                        <a:t>signout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200" dirty="0"/>
                        <a:t>로그아웃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0" indent="0" algn="ctr">
                        <a:buFont typeface="Arial"/>
                        <a:buNone/>
                        <a:defRPr/>
                      </a:pPr>
                      <a:r>
                        <a:rPr kumimoji="1" lang="en-US" altLang="ko-KR" sz="1200" dirty="0"/>
                        <a:t>MyPage-01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200" dirty="0"/>
                        <a:t>6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GET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 latinLnBrk="1"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effectLst/>
                        </a:rPr>
                        <a:t>/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effectLst/>
                        </a:rPr>
                        <a:t>checkSession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200" dirty="0"/>
                        <a:t>로그인 유무 확인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0" indent="0" algn="ctr">
                        <a:buFont typeface="Arial"/>
                        <a:buNone/>
                        <a:defRPr/>
                      </a:pPr>
                      <a:r>
                        <a:rPr kumimoji="1" lang="en-US" altLang="ko-KR" sz="1200" dirty="0"/>
                        <a:t>Login-01</a:t>
                      </a:r>
                    </a:p>
                    <a:p>
                      <a:pPr marL="0" lvl="0" indent="0" algn="ctr">
                        <a:buFont typeface="Arial"/>
                        <a:buNone/>
                        <a:defRPr/>
                      </a:pPr>
                      <a:r>
                        <a:rPr kumimoji="1" lang="en-US" altLang="ko-KR" sz="1200" dirty="0"/>
                        <a:t>Community-01</a:t>
                      </a:r>
                    </a:p>
                    <a:p>
                      <a:pPr marL="0" lvl="0" indent="0" algn="ctr">
                        <a:buFont typeface="Arial"/>
                        <a:buNone/>
                        <a:defRPr/>
                      </a:pPr>
                      <a:r>
                        <a:rPr kumimoji="1" lang="en-US" altLang="ko-KR" sz="1200" dirty="0"/>
                        <a:t>Qna-01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200" dirty="0"/>
                        <a:t>7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GET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effectLst/>
                        </a:rPr>
                        <a:t>/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effectLst/>
                        </a:rPr>
                        <a:t>checkSession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effectLst/>
                        </a:rPr>
                        <a:t>/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effectLst/>
                        </a:rPr>
                        <a:t>mypage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200" dirty="0"/>
                        <a:t>마이페이지에서의 로그인 유무 확인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0" indent="0" algn="ctr">
                        <a:buFont typeface="Arial"/>
                        <a:buNone/>
                        <a:defRPr/>
                      </a:pPr>
                      <a:r>
                        <a:rPr kumimoji="1" lang="en-US" altLang="ko-KR" sz="1200" dirty="0"/>
                        <a:t>MyPage-01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200" dirty="0"/>
                        <a:t>8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200" dirty="0"/>
                        <a:t>GET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 latinLnBrk="1">
                        <a:defRPr/>
                      </a:pPr>
                      <a:r>
                        <a:rPr lang="en-US" altLang="ko-KR" sz="1200" dirty="0"/>
                        <a:t>/find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effectLst/>
                        </a:rPr>
                        <a:t>/regions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200" dirty="0"/>
                        <a:t>시도 목록 리스트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lvl="0" indent="0" algn="ctr">
                        <a:buFont typeface="Arial"/>
                        <a:buNone/>
                        <a:defRPr/>
                      </a:pPr>
                      <a:r>
                        <a:rPr kumimoji="1" lang="en-US" altLang="ko-KR" sz="1200" dirty="0"/>
                        <a:t>Search-01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200" dirty="0"/>
                        <a:t>9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200" dirty="0"/>
                        <a:t>GET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 latinLnBrk="1">
                        <a:defRPr/>
                      </a:pPr>
                      <a:r>
                        <a:rPr lang="en-US" altLang="ko-KR" sz="1200" dirty="0"/>
                        <a:t>/find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effectLst/>
                        </a:rPr>
                        <a:t>/subregions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200" dirty="0" err="1"/>
                        <a:t>시군구</a:t>
                      </a:r>
                      <a:r>
                        <a:rPr lang="ko-KR" altLang="en-US" sz="1200" dirty="0"/>
                        <a:t> 목록 리스트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200" dirty="0"/>
                        <a:t>Users-09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200" dirty="0"/>
                        <a:t>10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200" dirty="0"/>
                        <a:t>GET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 latinLnBrk="1">
                        <a:defRPr/>
                      </a:pPr>
                      <a:r>
                        <a:rPr lang="en-US" altLang="ko-KR" sz="1200" dirty="0"/>
                        <a:t>/find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effectLst/>
                        </a:rPr>
                        <a:t>/list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200" dirty="0"/>
                        <a:t>조건검색한 병원리스트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0" indent="0" algn="ctr">
                        <a:buFont typeface="Arial"/>
                        <a:buNone/>
                        <a:defRPr/>
                      </a:pPr>
                      <a:r>
                        <a:rPr kumimoji="1" lang="en-US" altLang="ko-KR" sz="1200" dirty="0"/>
                        <a:t>Search-02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25419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23" name="제목 3"/>
          <p:cNvSpPr>
            <a:spLocks noGrp="1"/>
          </p:cNvSpPr>
          <p:nvPr/>
        </p:nvSpPr>
        <p:spPr>
          <a:xfrm>
            <a:off x="838199" y="317624"/>
            <a:ext cx="10515600" cy="1325563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lvl="0">
              <a:defRPr/>
            </a:pPr>
            <a:r>
              <a:rPr lang="en-US" altLang="ko-KR" sz="4400"/>
              <a:t>REST</a:t>
            </a:r>
            <a:r>
              <a:rPr lang="ko-KR" altLang="en-US" sz="4400"/>
              <a:t> </a:t>
            </a:r>
            <a:r>
              <a:rPr lang="en-US" altLang="ko-KR" sz="4400"/>
              <a:t>API </a:t>
            </a:r>
            <a:r>
              <a:rPr lang="ko-KR" altLang="en-US" sz="4400"/>
              <a:t>명세 목록 </a:t>
            </a:r>
            <a:r>
              <a:rPr lang="en-US" altLang="ko-KR" sz="4400"/>
              <a:t>2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9387A016-63F8-43CF-956E-F63ED6C72C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6807427"/>
              </p:ext>
            </p:extLst>
          </p:nvPr>
        </p:nvGraphicFramePr>
        <p:xfrm>
          <a:off x="838199" y="1891412"/>
          <a:ext cx="10515601" cy="40792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6546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898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509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130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0715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200"/>
                        <a:t>Index</a:t>
                      </a:r>
                      <a:endParaRPr lang="ko-KR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200"/>
                        <a:t>Method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200"/>
                        <a:t>URI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200"/>
                        <a:t>설명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200"/>
                        <a:t>화면</a:t>
                      </a:r>
                      <a:r>
                        <a:rPr lang="en-US" altLang="ko-KR" sz="1200"/>
                        <a:t>ID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200" dirty="0"/>
                        <a:t>11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200" dirty="0"/>
                        <a:t>GET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 latinLnBrk="1"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effectLst/>
                        </a:rPr>
                        <a:t>/find/card/{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effectLst/>
                        </a:rPr>
                        <a:t>cardId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effectLst/>
                        </a:rPr>
                        <a:t>}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200" dirty="0"/>
                        <a:t>선택한 병원에 대한 세부정보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0" indent="0" algn="ctr">
                        <a:buFont typeface="Arial"/>
                        <a:buNone/>
                        <a:defRPr/>
                      </a:pPr>
                      <a:r>
                        <a:rPr kumimoji="1" lang="en-US" altLang="ko-KR" sz="1200" dirty="0"/>
                        <a:t>Search-03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200" dirty="0"/>
                        <a:t>12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200" dirty="0"/>
                        <a:t>POST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 latinLnBrk="1"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effectLst/>
                        </a:rPr>
                        <a:t>/favorites/add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200" dirty="0"/>
                        <a:t>마이페이지에 병원 </a:t>
                      </a:r>
                      <a:r>
                        <a:rPr lang="ko-KR" altLang="en-US" sz="1200" dirty="0" err="1"/>
                        <a:t>찜하기</a:t>
                      </a:r>
                      <a:r>
                        <a:rPr lang="ko-KR" altLang="en-US" sz="1200" dirty="0"/>
                        <a:t> 등록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0" indent="0" algn="ctr">
                        <a:buFont typeface="Arial"/>
                        <a:buNone/>
                        <a:defRPr/>
                      </a:pPr>
                      <a:r>
                        <a:rPr kumimoji="1" lang="en-US" altLang="ko-KR" sz="1200" dirty="0"/>
                        <a:t>Search-03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200" dirty="0"/>
                        <a:t>13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effectLst/>
                        </a:rPr>
                        <a:t>DELETE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 latinLnBrk="1"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effectLst/>
                        </a:rPr>
                        <a:t>/favorites/remove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200" dirty="0"/>
                        <a:t>마이페이지에 등록한 병원 삭제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lvl="0" indent="0" algn="ctr">
                        <a:buFont typeface="Arial"/>
                        <a:buNone/>
                        <a:defRPr/>
                      </a:pPr>
                      <a:r>
                        <a:rPr kumimoji="1" lang="en-US" altLang="ko-KR" sz="1200" dirty="0"/>
                        <a:t>MyPage-01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200" dirty="0"/>
                        <a:t>14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200" dirty="0"/>
                        <a:t>GET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 latinLnBrk="1"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effectLst/>
                        </a:rPr>
                        <a:t>/favorites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200" dirty="0"/>
                        <a:t>마이페이지에 등록한 병원 목록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200" dirty="0"/>
                        <a:t>Users-14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200" dirty="0"/>
                        <a:t>15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GET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 latinLnBrk="1"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effectLst/>
                        </a:rPr>
                        <a:t>/community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200" dirty="0"/>
                        <a:t>커뮤니티 게시글 목록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0" indent="0" algn="ctr">
                        <a:buFont typeface="Arial"/>
                        <a:buNone/>
                        <a:defRPr/>
                      </a:pPr>
                      <a:r>
                        <a:rPr kumimoji="1" lang="en-US" altLang="ko-KR" sz="1200" dirty="0"/>
                        <a:t>Community-01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200" dirty="0"/>
                        <a:t>16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GET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 latinLnBrk="1"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effectLst/>
                        </a:rPr>
                        <a:t>/community/{id}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200" dirty="0"/>
                        <a:t>선택한 커뮤니티  게시글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0" indent="0" algn="ctr">
                        <a:buFont typeface="Arial"/>
                        <a:buNone/>
                        <a:defRPr/>
                      </a:pPr>
                      <a:r>
                        <a:rPr kumimoji="1" lang="en-US" altLang="ko-KR" sz="1200" dirty="0"/>
                        <a:t>Community-03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200" dirty="0"/>
                        <a:t>17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POST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effectLst/>
                        </a:rPr>
                        <a:t>/community/write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200" dirty="0"/>
                        <a:t>커뮤니티  게시글 작성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0" indent="0" algn="ctr">
                        <a:buFont typeface="Arial"/>
                        <a:buNone/>
                        <a:defRPr/>
                      </a:pPr>
                      <a:r>
                        <a:rPr kumimoji="1" lang="en-US" altLang="ko-KR" sz="1200" dirty="0"/>
                        <a:t>Community-02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200" dirty="0"/>
                        <a:t>18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effectLst/>
                        </a:rPr>
                        <a:t>DELETE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 latinLnBrk="1"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effectLst/>
                        </a:rPr>
                        <a:t>/community/{id}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200" dirty="0"/>
                        <a:t>선택한  커뮤니티  게시글 삭제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0" indent="0" algn="ctr">
                        <a:buFont typeface="Arial"/>
                        <a:buNone/>
                        <a:defRPr/>
                      </a:pPr>
                      <a:r>
                        <a:rPr kumimoji="1" lang="en-US" altLang="ko-KR" sz="1200" dirty="0"/>
                        <a:t>Community-03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200" dirty="0"/>
                        <a:t>19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effectLst/>
                        </a:rPr>
                        <a:t>PUT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 latinLnBrk="1"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effectLst/>
                        </a:rPr>
                        <a:t>/community/{id}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200" dirty="0"/>
                        <a:t>선택한 커뮤니티  게시글 수정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0" indent="0" algn="ctr">
                        <a:buFont typeface="Arial"/>
                        <a:buNone/>
                        <a:defRPr/>
                      </a:pPr>
                      <a:r>
                        <a:rPr kumimoji="1" lang="en-US" altLang="ko-KR" sz="1200" dirty="0"/>
                        <a:t>Community-03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200" dirty="0"/>
                        <a:t>20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200" dirty="0"/>
                        <a:t>GET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 latinLnBrk="1"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effectLst/>
                        </a:rPr>
                        <a:t>/community/reply/{id}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200" dirty="0"/>
                        <a:t>선택한 커뮤니티 </a:t>
                      </a:r>
                      <a:r>
                        <a:rPr lang="ko-KR" altLang="en-US" sz="1200" dirty="0" err="1"/>
                        <a:t>게시글에</a:t>
                      </a:r>
                      <a:r>
                        <a:rPr lang="ko-KR" altLang="en-US" sz="1200" dirty="0"/>
                        <a:t> 대한 댓글 목록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0" indent="0" algn="ctr">
                        <a:buFont typeface="Arial"/>
                        <a:buNone/>
                        <a:defRPr/>
                      </a:pPr>
                      <a:r>
                        <a:rPr kumimoji="1" lang="en-US" altLang="ko-KR" sz="1200" dirty="0"/>
                        <a:t>Community-03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66137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23" name="제목 3"/>
          <p:cNvSpPr>
            <a:spLocks noGrp="1"/>
          </p:cNvSpPr>
          <p:nvPr/>
        </p:nvSpPr>
        <p:spPr>
          <a:xfrm>
            <a:off x="838199" y="317624"/>
            <a:ext cx="10515600" cy="1325563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lvl="0">
              <a:defRPr/>
            </a:pPr>
            <a:r>
              <a:rPr lang="en-US" altLang="ko-KR" sz="4400" dirty="0"/>
              <a:t>REST</a:t>
            </a:r>
            <a:r>
              <a:rPr lang="ko-KR" altLang="en-US" sz="4400" dirty="0"/>
              <a:t> </a:t>
            </a:r>
            <a:r>
              <a:rPr lang="en-US" altLang="ko-KR" sz="4400" dirty="0"/>
              <a:t>API </a:t>
            </a:r>
            <a:r>
              <a:rPr lang="ko-KR" altLang="en-US" sz="4400" dirty="0"/>
              <a:t>명세 목록 </a:t>
            </a:r>
            <a:r>
              <a:rPr lang="en-US" altLang="ko-KR" sz="4400" dirty="0"/>
              <a:t>3</a:t>
            </a:r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0820A6F2-6B76-46C6-8BA1-D915225822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6202463"/>
              </p:ext>
            </p:extLst>
          </p:nvPr>
        </p:nvGraphicFramePr>
        <p:xfrm>
          <a:off x="838199" y="1891412"/>
          <a:ext cx="10515601" cy="33375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6546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898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509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130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0715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200" dirty="0"/>
                        <a:t>Index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200" dirty="0"/>
                        <a:t>Method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200" dirty="0"/>
                        <a:t>URI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200" dirty="0"/>
                        <a:t>설명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200"/>
                        <a:t>화면</a:t>
                      </a:r>
                      <a:r>
                        <a:rPr lang="en-US" altLang="ko-KR" sz="1200"/>
                        <a:t>ID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200" dirty="0"/>
                        <a:t>21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200" dirty="0"/>
                        <a:t>POST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 latinLnBrk="1"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effectLst/>
                        </a:rPr>
                        <a:t>/community/reply/write/{id}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200" dirty="0"/>
                        <a:t>선택한 커뮤니티 </a:t>
                      </a:r>
                      <a:r>
                        <a:rPr lang="ko-KR" altLang="en-US" sz="1200" dirty="0" err="1"/>
                        <a:t>게시글에</a:t>
                      </a:r>
                      <a:r>
                        <a:rPr lang="ko-KR" altLang="en-US" sz="1200" dirty="0"/>
                        <a:t> 대한 댓글 작성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0" indent="0" algn="ctr">
                        <a:buFont typeface="Arial"/>
                        <a:buNone/>
                        <a:defRPr/>
                      </a:pPr>
                      <a:r>
                        <a:rPr kumimoji="1" lang="en-US" altLang="ko-KR" sz="1200" dirty="0"/>
                        <a:t>Community-03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200" dirty="0"/>
                        <a:t>22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GET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 latinLnBrk="1"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effectLst/>
                        </a:rPr>
                        <a:t>/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effectLst/>
                        </a:rPr>
                        <a:t>qna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200" dirty="0"/>
                        <a:t>질문게시판 목록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0" indent="0" algn="ctr">
                        <a:buFont typeface="Arial"/>
                        <a:buNone/>
                        <a:defRPr/>
                      </a:pPr>
                      <a:r>
                        <a:rPr kumimoji="1" lang="en-US" altLang="ko-KR" sz="1200" dirty="0"/>
                        <a:t>Qna-01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200" dirty="0"/>
                        <a:t>23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GET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 latinLnBrk="1"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effectLst/>
                        </a:rPr>
                        <a:t>/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effectLst/>
                        </a:rPr>
                        <a:t>qna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effectLst/>
                        </a:rPr>
                        <a:t>/{id}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200" dirty="0"/>
                        <a:t>선택한 질문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0" indent="0" algn="ctr">
                        <a:buFont typeface="Arial"/>
                        <a:buNone/>
                        <a:defRPr/>
                      </a:pPr>
                      <a:r>
                        <a:rPr kumimoji="1" lang="en-US" altLang="ko-KR" sz="1200" dirty="0"/>
                        <a:t>Qna-03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200" dirty="0"/>
                        <a:t>24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POST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effectLst/>
                        </a:rPr>
                        <a:t>/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effectLst/>
                        </a:rPr>
                        <a:t>qna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effectLst/>
                        </a:rPr>
                        <a:t>/write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200" dirty="0"/>
                        <a:t>질문 작성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0" indent="0" algn="ctr">
                        <a:buFont typeface="Arial"/>
                        <a:buNone/>
                        <a:defRPr/>
                      </a:pPr>
                      <a:r>
                        <a:rPr kumimoji="1" lang="en-US" altLang="ko-KR" sz="1200" dirty="0"/>
                        <a:t>Qna-02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200" dirty="0"/>
                        <a:t>25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effectLst/>
                        </a:rPr>
                        <a:t>DELETE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 latinLnBrk="1"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effectLst/>
                        </a:rPr>
                        <a:t>/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effectLst/>
                        </a:rPr>
                        <a:t>qna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effectLst/>
                        </a:rPr>
                        <a:t>/{id}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200" dirty="0"/>
                        <a:t>선택한 질문 게시글 삭제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0" indent="0" algn="ctr">
                        <a:buFont typeface="Arial"/>
                        <a:buNone/>
                        <a:defRPr/>
                      </a:pPr>
                      <a:r>
                        <a:rPr kumimoji="1" lang="en-US" altLang="ko-KR" sz="1200" dirty="0"/>
                        <a:t>Qna-03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200" dirty="0"/>
                        <a:t>26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effectLst/>
                        </a:rPr>
                        <a:t>PUT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 latinLnBrk="1"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effectLst/>
                        </a:rPr>
                        <a:t>/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effectLst/>
                        </a:rPr>
                        <a:t>qna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effectLst/>
                        </a:rPr>
                        <a:t>/{id}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200" dirty="0"/>
                        <a:t>선택한 질문 게시글 수정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0" indent="0" algn="ctr">
                        <a:buFont typeface="Arial"/>
                        <a:buNone/>
                        <a:defRPr/>
                      </a:pPr>
                      <a:r>
                        <a:rPr kumimoji="1" lang="en-US" altLang="ko-KR" sz="1200" dirty="0"/>
                        <a:t>Qna-03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200" dirty="0"/>
                        <a:t>27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GET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 latinLnBrk="1"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effectLst/>
                        </a:rPr>
                        <a:t>/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effectLst/>
                        </a:rPr>
                        <a:t>qna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effectLst/>
                        </a:rPr>
                        <a:t>/reply/{id}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200" dirty="0"/>
                        <a:t>선택한 질문 </a:t>
                      </a:r>
                      <a:r>
                        <a:rPr lang="ko-KR" altLang="en-US" sz="1200" dirty="0" err="1"/>
                        <a:t>게시글에</a:t>
                      </a:r>
                      <a:r>
                        <a:rPr lang="ko-KR" altLang="en-US" sz="1200" dirty="0"/>
                        <a:t> 대한 댓글 목록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0" indent="0" algn="ctr">
                        <a:buFont typeface="Arial"/>
                        <a:buNone/>
                        <a:defRPr/>
                      </a:pPr>
                      <a:r>
                        <a:rPr kumimoji="1" lang="en-US" altLang="ko-KR" sz="1200" dirty="0"/>
                        <a:t>Qna-03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200" dirty="0"/>
                        <a:t>28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200" dirty="0"/>
                        <a:t>POST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 latinLnBrk="1"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effectLst/>
                        </a:rPr>
                        <a:t>/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effectLst/>
                        </a:rPr>
                        <a:t>qna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effectLst/>
                        </a:rPr>
                        <a:t>/reply/write/{id}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200" dirty="0"/>
                        <a:t>선택한  </a:t>
                      </a:r>
                      <a:r>
                        <a:rPr lang="ko-KR" altLang="en-US" sz="1200" dirty="0" err="1"/>
                        <a:t>질문게시글에</a:t>
                      </a:r>
                      <a:r>
                        <a:rPr lang="ko-KR" altLang="en-US" sz="1200" dirty="0"/>
                        <a:t> 대한 댓글 작성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0" indent="0" algn="ctr">
                        <a:buFont typeface="Arial"/>
                        <a:buNone/>
                        <a:defRPr/>
                      </a:pPr>
                      <a:r>
                        <a:rPr kumimoji="1" lang="en-US" altLang="ko-KR" sz="1200" dirty="0"/>
                        <a:t>Qna-03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73554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0" name="제목 3"/>
          <p:cNvSpPr>
            <a:spLocks noGrp="1"/>
          </p:cNvSpPr>
          <p:nvPr/>
        </p:nvSpPr>
        <p:spPr>
          <a:xfrm>
            <a:off x="838199" y="317624"/>
            <a:ext cx="10515600" cy="1325563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marL="0" marR="0" lvl="0" indent="0" rtl="0">
              <a:lnSpc>
                <a:spcPct val="118002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4400"/>
              <a:t>Table (sidosigungu:</a:t>
            </a:r>
            <a:r>
              <a:rPr lang="ko-KR" altLang="en-US" sz="4400"/>
              <a:t> 병원검색 시 지역선택</a:t>
            </a:r>
            <a:r>
              <a:rPr lang="en-US" altLang="ko-KR" sz="4400"/>
              <a:t>)</a:t>
            </a:r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2E7F49D0-712F-44FC-BC5C-6C3A922945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4143910"/>
              </p:ext>
            </p:extLst>
          </p:nvPr>
        </p:nvGraphicFramePr>
        <p:xfrm>
          <a:off x="847252" y="2606727"/>
          <a:ext cx="10497494" cy="2595880"/>
        </p:xfrm>
        <a:graphic>
          <a:graphicData uri="http://schemas.openxmlformats.org/drawingml/2006/table">
            <a:tbl>
              <a:tblPr firstRow="1" bandRow="1">
                <a:solidFill>
                  <a:schemeClr val="accent2"/>
                </a:solidFill>
                <a:tableStyleId>{21E4AEA4-8DFA-4A89-87EB-49C32662AFE0}</a:tableStyleId>
              </a:tblPr>
              <a:tblGrid>
                <a:gridCol w="1622122">
                  <a:extLst>
                    <a:ext uri="{9D8B030D-6E8A-4147-A177-3AD203B41FA5}">
                      <a16:colId xmlns:a16="http://schemas.microsoft.com/office/drawing/2014/main" val="1185641856"/>
                    </a:ext>
                  </a:extLst>
                </a:gridCol>
                <a:gridCol w="2336660">
                  <a:extLst>
                    <a:ext uri="{9D8B030D-6E8A-4147-A177-3AD203B41FA5}">
                      <a16:colId xmlns:a16="http://schemas.microsoft.com/office/drawing/2014/main" val="567612738"/>
                    </a:ext>
                  </a:extLst>
                </a:gridCol>
                <a:gridCol w="1116786">
                  <a:extLst>
                    <a:ext uri="{9D8B030D-6E8A-4147-A177-3AD203B41FA5}">
                      <a16:colId xmlns:a16="http://schemas.microsoft.com/office/drawing/2014/main" val="1858460438"/>
                    </a:ext>
                  </a:extLst>
                </a:gridCol>
                <a:gridCol w="902019">
                  <a:extLst>
                    <a:ext uri="{9D8B030D-6E8A-4147-A177-3AD203B41FA5}">
                      <a16:colId xmlns:a16="http://schemas.microsoft.com/office/drawing/2014/main" val="327981783"/>
                    </a:ext>
                  </a:extLst>
                </a:gridCol>
                <a:gridCol w="987926">
                  <a:extLst>
                    <a:ext uri="{9D8B030D-6E8A-4147-A177-3AD203B41FA5}">
                      <a16:colId xmlns:a16="http://schemas.microsoft.com/office/drawing/2014/main" val="1671121532"/>
                    </a:ext>
                  </a:extLst>
                </a:gridCol>
                <a:gridCol w="3531981">
                  <a:extLst>
                    <a:ext uri="{9D8B030D-6E8A-4147-A177-3AD203B41FA5}">
                      <a16:colId xmlns:a16="http://schemas.microsoft.com/office/drawing/2014/main" val="21387512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테이블 명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container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테이블 설명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컨테이너 정보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160066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컬럼명</a:t>
                      </a:r>
                      <a:endParaRPr lang="ko-KR" alt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타입</a:t>
                      </a:r>
                      <a:endParaRPr lang="ko-KR" alt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Not Null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Key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Default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설명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53732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182563" indent="0" algn="ctr" fontAlgn="ctr"/>
                      <a:r>
                        <a:rPr lang="en-US" sz="1400" u="none" strike="noStrike" dirty="0" err="1">
                          <a:effectLst/>
                        </a:rPr>
                        <a:t>sido_id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BIGINT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O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PK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</a:rPr>
                        <a:t>""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indent="0" algn="ctr" fontAlgn="ctr"/>
                      <a:r>
                        <a:rPr lang="en-US" altLang="ko-KR" sz="1400" u="none" strike="noStrike" dirty="0" err="1">
                          <a:effectLst/>
                        </a:rPr>
                        <a:t>Sidosigungu</a:t>
                      </a:r>
                      <a:r>
                        <a:rPr lang="en-US" altLang="ko-KR" sz="1400" u="none" strike="noStrike" dirty="0">
                          <a:effectLst/>
                        </a:rPr>
                        <a:t> </a:t>
                      </a:r>
                      <a:r>
                        <a:rPr lang="ko-KR" altLang="en-US" sz="1400" u="none" strike="noStrike" dirty="0">
                          <a:effectLst/>
                        </a:rPr>
                        <a:t>테이블 인덱스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207426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182563" indent="0" algn="ctr" fontAlgn="ctr"/>
                      <a:r>
                        <a:rPr lang="en-US" sz="1400" u="none" strike="noStrike" dirty="0" err="1">
                          <a:effectLst/>
                        </a:rPr>
                        <a:t>sidocode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BIGINT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u="none" strike="noStrike" dirty="0">
                          <a:effectLst/>
                        </a:rPr>
                        <a:t>O</a:t>
                      </a:r>
                      <a:endParaRPr lang="en-US" altLang="ko-KR" sz="140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""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indent="0" algn="ctr" fontAlgn="ctr"/>
                      <a:r>
                        <a:rPr lang="ko-KR" altLang="en-US" sz="1400" u="none" strike="noStrike" dirty="0">
                          <a:effectLst/>
                        </a:rPr>
                        <a:t>시도 지역코드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889031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182563" indent="0" algn="ctr" fontAlgn="ctr"/>
                      <a:r>
                        <a:rPr lang="en-US" sz="1400" u="none" strike="noStrike" dirty="0" err="1">
                          <a:effectLst/>
                        </a:rPr>
                        <a:t>sidoname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VARCHAR(255)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u="none" strike="noStrike" dirty="0">
                          <a:effectLst/>
                        </a:rPr>
                        <a:t>O</a:t>
                      </a:r>
                      <a:r>
                        <a:rPr lang="ko-KR" altLang="en-US" sz="1400" u="none" strike="noStrike" dirty="0">
                          <a:effectLst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>
                          <a:effectLst/>
                        </a:rPr>
                        <a:t>　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""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indent="0" algn="ctr" fontAlgn="ctr"/>
                      <a:r>
                        <a:rPr lang="ko-KR" altLang="en-US" sz="1400" u="none" strike="noStrike" dirty="0" err="1">
                          <a:effectLst/>
                        </a:rPr>
                        <a:t>시도명</a:t>
                      </a:r>
                      <a:r>
                        <a:rPr lang="ko-KR" altLang="en-US" sz="1400" u="none" strike="noStrike" dirty="0">
                          <a:effectLst/>
                        </a:rPr>
                        <a:t> 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986479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182563" indent="0" algn="ctr" fontAlgn="ctr"/>
                      <a:r>
                        <a:rPr lang="en-US" sz="1400" u="none" strike="noStrike" dirty="0" err="1">
                          <a:effectLst/>
                        </a:rPr>
                        <a:t>sigungucode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BIGINT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u="none" strike="noStrike" dirty="0">
                          <a:effectLst/>
                        </a:rPr>
                        <a:t>O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""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indent="0" algn="ctr" fontAlgn="ctr"/>
                      <a:r>
                        <a:rPr lang="ko-KR" altLang="en-US" sz="1400" u="none" strike="noStrike" dirty="0" err="1">
                          <a:effectLst/>
                        </a:rPr>
                        <a:t>시군구</a:t>
                      </a:r>
                      <a:r>
                        <a:rPr lang="ko-KR" altLang="en-US" sz="1400" u="none" strike="noStrike" dirty="0">
                          <a:effectLst/>
                        </a:rPr>
                        <a:t> 지역코드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403961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182563" indent="0" algn="ctr" fontAlgn="ctr"/>
                      <a:r>
                        <a:rPr lang="en-US" sz="1400" u="none" strike="noStrike" dirty="0" err="1">
                          <a:effectLst/>
                        </a:rPr>
                        <a:t>sigunguname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VARCHAR(255)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O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""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indent="0" algn="ctr" fontAlgn="ctr"/>
                      <a:r>
                        <a:rPr lang="ko-KR" altLang="en-US" sz="1400" u="none" strike="noStrike" dirty="0" err="1">
                          <a:effectLst/>
                        </a:rPr>
                        <a:t>시군구명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114325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90791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0" name="제목 3"/>
          <p:cNvSpPr>
            <a:spLocks noGrp="1"/>
          </p:cNvSpPr>
          <p:nvPr/>
        </p:nvSpPr>
        <p:spPr>
          <a:xfrm>
            <a:off x="838199" y="317624"/>
            <a:ext cx="10515600" cy="1325563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marL="0" marR="0" lvl="0" indent="0" rtl="0">
              <a:lnSpc>
                <a:spcPct val="118002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4400"/>
              <a:t>Table (ho_code:</a:t>
            </a:r>
            <a:r>
              <a:rPr lang="ko-KR" altLang="en-US" sz="4400"/>
              <a:t> 각 병원에 부여된 코드</a:t>
            </a:r>
            <a:r>
              <a:rPr lang="en-US" altLang="ko-KR" sz="4400"/>
              <a:t>)</a:t>
            </a:r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72ECA7B0-B200-450F-B4F8-C869FBEEB3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9871574"/>
              </p:ext>
            </p:extLst>
          </p:nvPr>
        </p:nvGraphicFramePr>
        <p:xfrm>
          <a:off x="600538" y="1812520"/>
          <a:ext cx="10990921" cy="431119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24162">
                  <a:extLst>
                    <a:ext uri="{9D8B030D-6E8A-4147-A177-3AD203B41FA5}">
                      <a16:colId xmlns:a16="http://schemas.microsoft.com/office/drawing/2014/main" val="1185641856"/>
                    </a:ext>
                  </a:extLst>
                </a:gridCol>
                <a:gridCol w="1980437">
                  <a:extLst>
                    <a:ext uri="{9D8B030D-6E8A-4147-A177-3AD203B41FA5}">
                      <a16:colId xmlns:a16="http://schemas.microsoft.com/office/drawing/2014/main" val="567612738"/>
                    </a:ext>
                  </a:extLst>
                </a:gridCol>
                <a:gridCol w="1571957">
                  <a:extLst>
                    <a:ext uri="{9D8B030D-6E8A-4147-A177-3AD203B41FA5}">
                      <a16:colId xmlns:a16="http://schemas.microsoft.com/office/drawing/2014/main" val="1858460438"/>
                    </a:ext>
                  </a:extLst>
                </a:gridCol>
                <a:gridCol w="1129111">
                  <a:extLst>
                    <a:ext uri="{9D8B030D-6E8A-4147-A177-3AD203B41FA5}">
                      <a16:colId xmlns:a16="http://schemas.microsoft.com/office/drawing/2014/main" val="327981783"/>
                    </a:ext>
                  </a:extLst>
                </a:gridCol>
                <a:gridCol w="939254">
                  <a:extLst>
                    <a:ext uri="{9D8B030D-6E8A-4147-A177-3AD203B41FA5}">
                      <a16:colId xmlns:a16="http://schemas.microsoft.com/office/drawing/2014/main" val="1671121532"/>
                    </a:ext>
                  </a:extLst>
                </a:gridCol>
                <a:gridCol w="2746000">
                  <a:extLst>
                    <a:ext uri="{9D8B030D-6E8A-4147-A177-3AD203B41FA5}">
                      <a16:colId xmlns:a16="http://schemas.microsoft.com/office/drawing/2014/main" val="2138751256"/>
                    </a:ext>
                  </a:extLst>
                </a:gridCol>
              </a:tblGrid>
              <a:tr h="3316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테이블 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container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테이블 설명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컨테이너 정보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16006683"/>
                  </a:ext>
                </a:extLst>
              </a:tr>
              <a:tr h="33163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컬럼명</a:t>
                      </a:r>
                      <a:endParaRPr lang="ko-KR" alt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타입</a:t>
                      </a:r>
                      <a:endParaRPr lang="ko-KR" alt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Not Null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Key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Default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설명</a:t>
                      </a:r>
                      <a:endParaRPr lang="ko-KR" alt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marL="9525" marR="9525" marT="9525" marB="0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5373206"/>
                  </a:ext>
                </a:extLst>
              </a:tr>
              <a:tr h="331630">
                <a:tc>
                  <a:txBody>
                    <a:bodyPr/>
                    <a:lstStyle/>
                    <a:p>
                      <a:pPr marL="182563" indent="0" algn="ctr" fontAlgn="ctr"/>
                      <a:r>
                        <a:rPr lang="en-US" sz="1400" u="none" strike="noStrike" dirty="0">
                          <a:effectLst/>
                        </a:rPr>
                        <a:t>num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BIGINT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O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PK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""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indent="0" algn="ctr" fontAlgn="ctr"/>
                      <a:r>
                        <a:rPr lang="en-US" altLang="ko-KR" sz="1400" dirty="0" err="1"/>
                        <a:t>ho_code</a:t>
                      </a:r>
                      <a:r>
                        <a:rPr lang="en-US" altLang="ko-KR" sz="1400" u="none" strike="noStrike" dirty="0">
                          <a:effectLst/>
                        </a:rPr>
                        <a:t> </a:t>
                      </a:r>
                      <a:r>
                        <a:rPr lang="ko-KR" altLang="en-US" sz="1400" u="none" strike="noStrike" dirty="0">
                          <a:effectLst/>
                        </a:rPr>
                        <a:t>테이블 인덱스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20742687"/>
                  </a:ext>
                </a:extLst>
              </a:tr>
              <a:tr h="331630">
                <a:tc>
                  <a:txBody>
                    <a:bodyPr/>
                    <a:lstStyle/>
                    <a:p>
                      <a:pPr marL="182563" indent="0" algn="ctr" fontAlgn="ctr"/>
                      <a:r>
                        <a:rPr lang="en-US" sz="1400" u="none" strike="noStrike" dirty="0" err="1">
                          <a:effectLst/>
                        </a:rPr>
                        <a:t>hospital_code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VARCHAR(255)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u="none" strike="noStrike" dirty="0">
                          <a:effectLst/>
                        </a:rPr>
                        <a:t>O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""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indent="0" algn="ctr" fontAlgn="ctr"/>
                      <a:r>
                        <a:rPr lang="ko-KR" altLang="en-US" sz="1400" u="none" strike="noStrike" dirty="0">
                          <a:effectLst/>
                        </a:rPr>
                        <a:t>병원 암호화코드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88903168"/>
                  </a:ext>
                </a:extLst>
              </a:tr>
              <a:tr h="331630">
                <a:tc>
                  <a:txBody>
                    <a:bodyPr/>
                    <a:lstStyle/>
                    <a:p>
                      <a:pPr marL="182563" indent="0" algn="ctr" fontAlgn="ctr"/>
                      <a:r>
                        <a:rPr lang="en-US" sz="1400" u="none" strike="noStrike" dirty="0" err="1">
                          <a:effectLst/>
                        </a:rPr>
                        <a:t>hos_name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VARCHAR(255)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u="none" strike="noStrike" dirty="0">
                          <a:effectLst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>
                          <a:effectLst/>
                        </a:rPr>
                        <a:t>　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NULL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indent="0" algn="ctr" fontAlgn="ctr"/>
                      <a:r>
                        <a:rPr lang="ko-KR" altLang="en-US" sz="1400" u="none" strike="noStrike" dirty="0" err="1">
                          <a:effectLst/>
                        </a:rPr>
                        <a:t>병원명</a:t>
                      </a:r>
                      <a:r>
                        <a:rPr lang="ko-KR" altLang="en-US" sz="1400" u="none" strike="noStrike" dirty="0">
                          <a:effectLst/>
                        </a:rPr>
                        <a:t> 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98647999"/>
                  </a:ext>
                </a:extLst>
              </a:tr>
              <a:tr h="331630">
                <a:tc>
                  <a:txBody>
                    <a:bodyPr/>
                    <a:lstStyle/>
                    <a:p>
                      <a:pPr marL="182563" indent="0" algn="ctr" fontAlgn="ctr"/>
                      <a:r>
                        <a:rPr lang="en-US" sz="1400" u="none" strike="noStrike" dirty="0" err="1">
                          <a:effectLst/>
                        </a:rPr>
                        <a:t>sido_code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VARCHAR(255)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NULL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indent="0" algn="ctr" fontAlgn="ctr"/>
                      <a:r>
                        <a:rPr lang="ko-KR" altLang="en-US" sz="1400" u="none" strike="noStrike" dirty="0">
                          <a:effectLst/>
                        </a:rPr>
                        <a:t>시도 지역코드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40396122"/>
                  </a:ext>
                </a:extLst>
              </a:tr>
              <a:tr h="331630">
                <a:tc>
                  <a:txBody>
                    <a:bodyPr/>
                    <a:lstStyle/>
                    <a:p>
                      <a:pPr marL="182563" indent="0" algn="ctr" fontAlgn="ctr"/>
                      <a:r>
                        <a:rPr lang="en-US" sz="1400" u="none" strike="noStrike" dirty="0" err="1">
                          <a:effectLst/>
                        </a:rPr>
                        <a:t>sido_code_name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VARCHAR(255)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NULL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indent="0" algn="ctr" fontAlgn="ctr"/>
                      <a:r>
                        <a:rPr lang="ko-KR" altLang="en-US" sz="1400" u="none" strike="noStrike" dirty="0" err="1">
                          <a:effectLst/>
                        </a:rPr>
                        <a:t>시도명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11432579"/>
                  </a:ext>
                </a:extLst>
              </a:tr>
              <a:tr h="331630">
                <a:tc>
                  <a:txBody>
                    <a:bodyPr/>
                    <a:lstStyle/>
                    <a:p>
                      <a:pPr marL="182563" indent="0" algn="ctr" fontAlgn="ctr"/>
                      <a:r>
                        <a:rPr lang="en-US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sigungu_code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VARCHAR(255)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NULL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indent="0" algn="ctr" fontAlgn="ctr"/>
                      <a:r>
                        <a:rPr lang="ko-KR" altLang="en-US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시군구</a:t>
                      </a:r>
                      <a:r>
                        <a:rPr lang="ko-KR" alt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지역코드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14245056"/>
                  </a:ext>
                </a:extLst>
              </a:tr>
              <a:tr h="331630">
                <a:tc>
                  <a:txBody>
                    <a:bodyPr/>
                    <a:lstStyle/>
                    <a:p>
                      <a:pPr marL="182563" indent="0" algn="ctr" fontAlgn="ctr"/>
                      <a:r>
                        <a:rPr lang="en-US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sigungu_code_name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VARCHAR(255)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NULL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indent="0" algn="ctr" fontAlgn="ctr"/>
                      <a:r>
                        <a:rPr lang="ko-KR" altLang="en-US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시군구명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54318229"/>
                  </a:ext>
                </a:extLst>
              </a:tr>
              <a:tr h="331630">
                <a:tc>
                  <a:txBody>
                    <a:bodyPr/>
                    <a:lstStyle/>
                    <a:p>
                      <a:pPr marL="182563" indent="0" algn="ctr" fontAlgn="ctr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location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VARCHAR(255)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NULL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indent="0" algn="ctr" fontAlgn="ctr"/>
                      <a:r>
                        <a:rPr lang="ko-KR" alt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주소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50536564"/>
                  </a:ext>
                </a:extLst>
              </a:tr>
              <a:tr h="331630">
                <a:tc>
                  <a:txBody>
                    <a:bodyPr/>
                    <a:lstStyle/>
                    <a:p>
                      <a:pPr marL="182563" indent="0" algn="ctr" fontAlgn="ctr"/>
                      <a:r>
                        <a:rPr lang="en-US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phonenum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VARCHAR(255)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NULL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indent="0" algn="ctr" fontAlgn="ctr"/>
                      <a:r>
                        <a:rPr lang="ko-KR" alt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전화번호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83811110"/>
                  </a:ext>
                </a:extLst>
              </a:tr>
              <a:tr h="331630">
                <a:tc>
                  <a:txBody>
                    <a:bodyPr/>
                    <a:lstStyle/>
                    <a:p>
                      <a:pPr marL="182563" indent="0" algn="ctr" fontAlgn="ctr"/>
                      <a:r>
                        <a:rPr lang="en-US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locx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VARCHAR(255)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NULL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indent="0" algn="ctr" fontAlgn="ctr"/>
                      <a:r>
                        <a:rPr lang="ko-KR" alt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위도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341944855"/>
                  </a:ext>
                </a:extLst>
              </a:tr>
              <a:tr h="331630">
                <a:tc>
                  <a:txBody>
                    <a:bodyPr/>
                    <a:lstStyle/>
                    <a:p>
                      <a:pPr marL="182563" indent="0" algn="ctr" fontAlgn="ctr"/>
                      <a:r>
                        <a:rPr lang="en-US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locy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VARCHAR(255)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NULL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indent="0" algn="ctr" fontAlgn="ctr"/>
                      <a:r>
                        <a:rPr lang="ko-KR" alt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경도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108318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57523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0" name="제목 3"/>
          <p:cNvSpPr>
            <a:spLocks noGrp="1"/>
          </p:cNvSpPr>
          <p:nvPr/>
        </p:nvSpPr>
        <p:spPr>
          <a:xfrm>
            <a:off x="838199" y="317624"/>
            <a:ext cx="11353801" cy="1325563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marL="0" marR="0" lvl="0" indent="0" rtl="0">
              <a:lnSpc>
                <a:spcPct val="118002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4400" dirty="0"/>
              <a:t>Table (doctor:</a:t>
            </a:r>
            <a:r>
              <a:rPr lang="ko-KR" altLang="en-US" sz="4400" dirty="0"/>
              <a:t> 병원에 속한 전문의 </a:t>
            </a:r>
            <a:r>
              <a:rPr lang="ko-KR" altLang="en-US" sz="4400" dirty="0" err="1"/>
              <a:t>진료과</a:t>
            </a:r>
            <a:r>
              <a:rPr lang="en-US" altLang="ko-KR" sz="4400" dirty="0"/>
              <a:t>)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15D7BA0F-99CD-4FCA-865B-89F2164A75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6574031"/>
              </p:ext>
            </p:extLst>
          </p:nvPr>
        </p:nvGraphicFramePr>
        <p:xfrm>
          <a:off x="661036" y="2223431"/>
          <a:ext cx="10869928" cy="22250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280381">
                  <a:extLst>
                    <a:ext uri="{9D8B030D-6E8A-4147-A177-3AD203B41FA5}">
                      <a16:colId xmlns:a16="http://schemas.microsoft.com/office/drawing/2014/main" val="1185641856"/>
                    </a:ext>
                  </a:extLst>
                </a:gridCol>
                <a:gridCol w="2154459">
                  <a:extLst>
                    <a:ext uri="{9D8B030D-6E8A-4147-A177-3AD203B41FA5}">
                      <a16:colId xmlns:a16="http://schemas.microsoft.com/office/drawing/2014/main" val="567612738"/>
                    </a:ext>
                  </a:extLst>
                </a:gridCol>
                <a:gridCol w="1943100">
                  <a:extLst>
                    <a:ext uri="{9D8B030D-6E8A-4147-A177-3AD203B41FA5}">
                      <a16:colId xmlns:a16="http://schemas.microsoft.com/office/drawing/2014/main" val="1858460438"/>
                    </a:ext>
                  </a:extLst>
                </a:gridCol>
                <a:gridCol w="847303">
                  <a:extLst>
                    <a:ext uri="{9D8B030D-6E8A-4147-A177-3AD203B41FA5}">
                      <a16:colId xmlns:a16="http://schemas.microsoft.com/office/drawing/2014/main" val="327981783"/>
                    </a:ext>
                  </a:extLst>
                </a:gridCol>
                <a:gridCol w="1061507">
                  <a:extLst>
                    <a:ext uri="{9D8B030D-6E8A-4147-A177-3AD203B41FA5}">
                      <a16:colId xmlns:a16="http://schemas.microsoft.com/office/drawing/2014/main" val="1671121532"/>
                    </a:ext>
                  </a:extLst>
                </a:gridCol>
                <a:gridCol w="2583178">
                  <a:extLst>
                    <a:ext uri="{9D8B030D-6E8A-4147-A177-3AD203B41FA5}">
                      <a16:colId xmlns:a16="http://schemas.microsoft.com/office/drawing/2014/main" val="21387512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테이블 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container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테이블 설명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컨테이너 정보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160066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컬럼명</a:t>
                      </a:r>
                      <a:endParaRPr lang="ko-KR" alt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타입</a:t>
                      </a:r>
                      <a:endParaRPr lang="ko-KR" alt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Not Null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Key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Default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설명</a:t>
                      </a:r>
                      <a:endParaRPr lang="ko-KR" alt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marL="9525" marR="9525" marT="9525" marB="0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53732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182563" indent="0" algn="ctr" fontAlgn="ctr"/>
                      <a:r>
                        <a:rPr lang="en-US" sz="1400" u="none" strike="noStrike" dirty="0">
                          <a:effectLst/>
                        </a:rPr>
                        <a:t>num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BIGINT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O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PK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""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indent="0" algn="ctr" fontAlgn="ctr"/>
                      <a:r>
                        <a:rPr lang="en-US" altLang="ko-KR" sz="1400" u="none" strike="noStrike" dirty="0">
                          <a:effectLst/>
                        </a:rPr>
                        <a:t>doctor </a:t>
                      </a:r>
                      <a:r>
                        <a:rPr lang="ko-KR" altLang="en-US" sz="1400" u="none" strike="noStrike" dirty="0">
                          <a:effectLst/>
                        </a:rPr>
                        <a:t>테이블 인덱스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207426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182563" indent="0" algn="ctr" fontAlgn="ctr"/>
                      <a:r>
                        <a:rPr lang="en-US" sz="1400" u="none" strike="noStrike" dirty="0" err="1">
                          <a:effectLst/>
                        </a:rPr>
                        <a:t>hospital_code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VARCHAR(255)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u="none" strike="noStrike" dirty="0">
                          <a:effectLst/>
                        </a:rPr>
                        <a:t>O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FK</a:t>
                      </a:r>
                      <a:r>
                        <a:rPr lang="ko-KR" altLang="en-US" sz="1400" u="none" strike="noStrike" dirty="0">
                          <a:effectLst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""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indent="0" algn="ctr" fontAlgn="ctr"/>
                      <a:r>
                        <a:rPr lang="ko-KR" altLang="en-US" sz="1400" u="none" strike="noStrike" dirty="0">
                          <a:effectLst/>
                        </a:rPr>
                        <a:t>병원 암호화코드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889031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182563" indent="0" algn="ctr" fontAlgn="ctr"/>
                      <a:r>
                        <a:rPr lang="en-US" sz="1400" u="none" strike="noStrike" dirty="0" err="1">
                          <a:effectLst/>
                        </a:rPr>
                        <a:t>hos_name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VARCHAR(255)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u="none" strike="noStrike" dirty="0">
                          <a:effectLst/>
                        </a:rPr>
                        <a:t>O</a:t>
                      </a:r>
                      <a:r>
                        <a:rPr lang="ko-KR" altLang="en-US" sz="1400" u="none" strike="noStrike" dirty="0">
                          <a:effectLst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""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indent="0" algn="ctr" fontAlgn="ctr"/>
                      <a:r>
                        <a:rPr lang="ko-KR" altLang="en-US" sz="1400" u="none" strike="noStrike" dirty="0" err="1">
                          <a:effectLst/>
                        </a:rPr>
                        <a:t>병원명</a:t>
                      </a:r>
                      <a:r>
                        <a:rPr lang="ko-KR" altLang="en-US" sz="1400" u="none" strike="noStrike" dirty="0">
                          <a:effectLst/>
                        </a:rPr>
                        <a:t> 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986479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182563" indent="0" algn="ctr" fontAlgn="ctr"/>
                      <a:r>
                        <a:rPr lang="en-US" sz="1400" u="none" strike="noStrike" dirty="0">
                          <a:effectLst/>
                        </a:rPr>
                        <a:t>doctor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VARCHAR(255)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u="none" strike="noStrike" dirty="0">
                          <a:effectLst/>
                        </a:rPr>
                        <a:t>O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""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indent="0" algn="ctr" fontAlgn="ctr"/>
                      <a:r>
                        <a:rPr lang="ko-KR" alt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전문의</a:t>
                      </a:r>
                      <a:r>
                        <a:rPr lang="en-US" altLang="ko-KR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(</a:t>
                      </a:r>
                      <a:r>
                        <a:rPr lang="ko-KR" alt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과</a:t>
                      </a:r>
                      <a:r>
                        <a:rPr lang="en-US" altLang="ko-KR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)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40396122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F9913933-0C52-42AB-8E8A-E6CDECCAFF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5216103"/>
              </p:ext>
            </p:extLst>
          </p:nvPr>
        </p:nvGraphicFramePr>
        <p:xfrm>
          <a:off x="661036" y="4982540"/>
          <a:ext cx="10869928" cy="6756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280381">
                  <a:extLst>
                    <a:ext uri="{9D8B030D-6E8A-4147-A177-3AD203B41FA5}">
                      <a16:colId xmlns:a16="http://schemas.microsoft.com/office/drawing/2014/main" val="3682813906"/>
                    </a:ext>
                  </a:extLst>
                </a:gridCol>
                <a:gridCol w="3217449">
                  <a:extLst>
                    <a:ext uri="{9D8B030D-6E8A-4147-A177-3AD203B41FA5}">
                      <a16:colId xmlns:a16="http://schemas.microsoft.com/office/drawing/2014/main" val="1205878957"/>
                    </a:ext>
                  </a:extLst>
                </a:gridCol>
                <a:gridCol w="2583180">
                  <a:extLst>
                    <a:ext uri="{9D8B030D-6E8A-4147-A177-3AD203B41FA5}">
                      <a16:colId xmlns:a16="http://schemas.microsoft.com/office/drawing/2014/main" val="4002210119"/>
                    </a:ext>
                  </a:extLst>
                </a:gridCol>
                <a:gridCol w="2788918">
                  <a:extLst>
                    <a:ext uri="{9D8B030D-6E8A-4147-A177-3AD203B41FA5}">
                      <a16:colId xmlns:a16="http://schemas.microsoft.com/office/drawing/2014/main" val="3297163268"/>
                    </a:ext>
                  </a:extLst>
                </a:gridCol>
              </a:tblGrid>
              <a:tr h="3378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Foreign Key Name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Referenced Table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Column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Referenced Column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60715759"/>
                  </a:ext>
                </a:extLst>
              </a:tr>
              <a:tr h="33782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 err="1">
                          <a:effectLst/>
                        </a:rPr>
                        <a:t>ho_code_fk_new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 `project1_copy`.`ho_code`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indent="0" algn="ctr" fontAlgn="ctr"/>
                      <a:r>
                        <a:rPr lang="en-US" altLang="ko-KR" sz="1400" u="none" strike="noStrike" dirty="0" err="1">
                          <a:effectLst/>
                        </a:rPr>
                        <a:t>hospital_code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u="none" strike="noStrike" dirty="0" err="1">
                          <a:effectLst/>
                        </a:rPr>
                        <a:t>hospital_code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208509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00136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0" name="제목 3"/>
          <p:cNvSpPr>
            <a:spLocks noGrp="1"/>
          </p:cNvSpPr>
          <p:nvPr/>
        </p:nvSpPr>
        <p:spPr>
          <a:xfrm>
            <a:off x="838199" y="317624"/>
            <a:ext cx="10515600" cy="1325563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marL="0" marR="0" lvl="0" indent="0" rtl="0">
              <a:lnSpc>
                <a:spcPct val="118002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4400"/>
              <a:t>Table (person:</a:t>
            </a:r>
            <a:r>
              <a:rPr lang="ko-KR" altLang="en-US" sz="4400"/>
              <a:t> 병원에 속한 기타인력</a:t>
            </a:r>
            <a:r>
              <a:rPr lang="en-US" altLang="ko-KR" sz="4400"/>
              <a:t>)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9B962CDA-FFF5-4DCA-A45C-A2C2EE2941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2712120"/>
              </p:ext>
            </p:extLst>
          </p:nvPr>
        </p:nvGraphicFramePr>
        <p:xfrm>
          <a:off x="661035" y="2214201"/>
          <a:ext cx="10869928" cy="22250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280381">
                  <a:extLst>
                    <a:ext uri="{9D8B030D-6E8A-4147-A177-3AD203B41FA5}">
                      <a16:colId xmlns:a16="http://schemas.microsoft.com/office/drawing/2014/main" val="1185641856"/>
                    </a:ext>
                  </a:extLst>
                </a:gridCol>
                <a:gridCol w="2154459">
                  <a:extLst>
                    <a:ext uri="{9D8B030D-6E8A-4147-A177-3AD203B41FA5}">
                      <a16:colId xmlns:a16="http://schemas.microsoft.com/office/drawing/2014/main" val="567612738"/>
                    </a:ext>
                  </a:extLst>
                </a:gridCol>
                <a:gridCol w="1943100">
                  <a:extLst>
                    <a:ext uri="{9D8B030D-6E8A-4147-A177-3AD203B41FA5}">
                      <a16:colId xmlns:a16="http://schemas.microsoft.com/office/drawing/2014/main" val="1858460438"/>
                    </a:ext>
                  </a:extLst>
                </a:gridCol>
                <a:gridCol w="847303">
                  <a:extLst>
                    <a:ext uri="{9D8B030D-6E8A-4147-A177-3AD203B41FA5}">
                      <a16:colId xmlns:a16="http://schemas.microsoft.com/office/drawing/2014/main" val="327981783"/>
                    </a:ext>
                  </a:extLst>
                </a:gridCol>
                <a:gridCol w="1061507">
                  <a:extLst>
                    <a:ext uri="{9D8B030D-6E8A-4147-A177-3AD203B41FA5}">
                      <a16:colId xmlns:a16="http://schemas.microsoft.com/office/drawing/2014/main" val="1671121532"/>
                    </a:ext>
                  </a:extLst>
                </a:gridCol>
                <a:gridCol w="2583178">
                  <a:extLst>
                    <a:ext uri="{9D8B030D-6E8A-4147-A177-3AD203B41FA5}">
                      <a16:colId xmlns:a16="http://schemas.microsoft.com/office/drawing/2014/main" val="21387512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테이블 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container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테이블 설명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컨테이너 정보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160066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컬럼명</a:t>
                      </a:r>
                      <a:endParaRPr lang="ko-KR" alt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타입</a:t>
                      </a:r>
                      <a:endParaRPr lang="ko-KR" alt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Not Null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Key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Default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설명</a:t>
                      </a:r>
                      <a:endParaRPr lang="ko-KR" alt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marL="9525" marR="9525" marT="9525" marB="0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53732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182563" indent="0" algn="ctr" fontAlgn="ctr"/>
                      <a:r>
                        <a:rPr lang="en-US" sz="1400" u="none" strike="noStrike" dirty="0">
                          <a:effectLst/>
                        </a:rPr>
                        <a:t>num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BIGINT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O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PK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""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indent="0" algn="ctr" fontAlgn="ctr"/>
                      <a:r>
                        <a:rPr lang="en-US" altLang="ko-KR" sz="1400" u="none" strike="noStrike" dirty="0">
                          <a:effectLst/>
                        </a:rPr>
                        <a:t>person </a:t>
                      </a:r>
                      <a:r>
                        <a:rPr lang="ko-KR" altLang="en-US" sz="1400" u="none" strike="noStrike" dirty="0">
                          <a:effectLst/>
                        </a:rPr>
                        <a:t>테이블 인덱스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207426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182563" indent="0" algn="ctr" fontAlgn="ctr"/>
                      <a:r>
                        <a:rPr lang="en-US" sz="1400" u="none" strike="noStrike" dirty="0" err="1">
                          <a:effectLst/>
                        </a:rPr>
                        <a:t>hospital_code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VARCHAR(255)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u="none" strike="noStrike" dirty="0">
                          <a:effectLst/>
                        </a:rPr>
                        <a:t>O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FK</a:t>
                      </a:r>
                      <a:r>
                        <a:rPr lang="ko-KR" altLang="en-US" sz="1400" u="none" strike="noStrike" dirty="0">
                          <a:effectLst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""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indent="0" algn="ctr" fontAlgn="ctr"/>
                      <a:r>
                        <a:rPr lang="ko-KR" altLang="en-US" sz="1400" u="none" strike="noStrike" dirty="0">
                          <a:effectLst/>
                        </a:rPr>
                        <a:t>병원 암호화코드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889031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182563" indent="0" algn="ctr" fontAlgn="ctr"/>
                      <a:r>
                        <a:rPr lang="en-US" sz="1400" u="none" strike="noStrike" dirty="0" err="1">
                          <a:effectLst/>
                        </a:rPr>
                        <a:t>hos_name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VARCHAR(255)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u="none" strike="noStrike" dirty="0">
                          <a:effectLst/>
                        </a:rPr>
                        <a:t>O</a:t>
                      </a:r>
                      <a:r>
                        <a:rPr lang="ko-KR" altLang="en-US" sz="1400" u="none" strike="noStrike" dirty="0">
                          <a:effectLst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>
                          <a:effectLst/>
                        </a:rPr>
                        <a:t>　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""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indent="0" algn="ctr" fontAlgn="ctr"/>
                      <a:r>
                        <a:rPr lang="ko-KR" altLang="en-US" sz="1400" u="none" strike="noStrike" dirty="0" err="1">
                          <a:effectLst/>
                        </a:rPr>
                        <a:t>병원명</a:t>
                      </a:r>
                      <a:r>
                        <a:rPr lang="ko-KR" altLang="en-US" sz="1400" u="none" strike="noStrike" dirty="0">
                          <a:effectLst/>
                        </a:rPr>
                        <a:t> 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986479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182563" indent="0" algn="ctr" fontAlgn="ctr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person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VARCHAR(255)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u="none" strike="noStrike" dirty="0">
                          <a:effectLst/>
                        </a:rPr>
                        <a:t>O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""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indent="0" algn="ctr" fontAlgn="ctr"/>
                      <a:r>
                        <a:rPr lang="ko-KR" alt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기타인력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40396122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23258395-BE6B-4E7B-869E-5C0EB762D8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6969285"/>
              </p:ext>
            </p:extLst>
          </p:nvPr>
        </p:nvGraphicFramePr>
        <p:xfrm>
          <a:off x="661035" y="5010255"/>
          <a:ext cx="10869928" cy="6756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856763">
                  <a:extLst>
                    <a:ext uri="{9D8B030D-6E8A-4147-A177-3AD203B41FA5}">
                      <a16:colId xmlns:a16="http://schemas.microsoft.com/office/drawing/2014/main" val="3682813906"/>
                    </a:ext>
                  </a:extLst>
                </a:gridCol>
                <a:gridCol w="3313471">
                  <a:extLst>
                    <a:ext uri="{9D8B030D-6E8A-4147-A177-3AD203B41FA5}">
                      <a16:colId xmlns:a16="http://schemas.microsoft.com/office/drawing/2014/main" val="1205878957"/>
                    </a:ext>
                  </a:extLst>
                </a:gridCol>
                <a:gridCol w="2251587">
                  <a:extLst>
                    <a:ext uri="{9D8B030D-6E8A-4147-A177-3AD203B41FA5}">
                      <a16:colId xmlns:a16="http://schemas.microsoft.com/office/drawing/2014/main" val="4002210119"/>
                    </a:ext>
                  </a:extLst>
                </a:gridCol>
                <a:gridCol w="2448107">
                  <a:extLst>
                    <a:ext uri="{9D8B030D-6E8A-4147-A177-3AD203B41FA5}">
                      <a16:colId xmlns:a16="http://schemas.microsoft.com/office/drawing/2014/main" val="3297163268"/>
                    </a:ext>
                  </a:extLst>
                </a:gridCol>
              </a:tblGrid>
              <a:tr h="3378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Foreign Key Name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Referenced Table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Column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Referenced Column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60715759"/>
                  </a:ext>
                </a:extLst>
              </a:tr>
              <a:tr h="33782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 err="1">
                          <a:effectLst/>
                        </a:rPr>
                        <a:t>ho_code_fk_with_person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 `project1_copy`.`ho_code`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indent="0" algn="ctr" fontAlgn="ctr"/>
                      <a:r>
                        <a:rPr lang="en-US" altLang="ko-KR" sz="1400" u="none" strike="noStrike" dirty="0" err="1">
                          <a:effectLst/>
                        </a:rPr>
                        <a:t>hospital_code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u="none" strike="noStrike" dirty="0" err="1">
                          <a:effectLst/>
                        </a:rPr>
                        <a:t>hospital_code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208509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91707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0" name="제목 3"/>
          <p:cNvSpPr>
            <a:spLocks noGrp="1"/>
          </p:cNvSpPr>
          <p:nvPr/>
        </p:nvSpPr>
        <p:spPr>
          <a:xfrm>
            <a:off x="838199" y="317624"/>
            <a:ext cx="10515600" cy="1325563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marL="0" marR="0" lvl="0" indent="0" rtl="0">
              <a:lnSpc>
                <a:spcPct val="118002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4400"/>
              <a:t>Table (level:</a:t>
            </a:r>
            <a:r>
              <a:rPr lang="ko-KR" altLang="en-US" sz="4400"/>
              <a:t> 병원에 대한 간호등급</a:t>
            </a:r>
            <a:r>
              <a:rPr lang="en-US" altLang="ko-KR" sz="4400"/>
              <a:t>)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BB09E8F3-9E2A-4C5F-93BB-C30A8D6378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4052479"/>
              </p:ext>
            </p:extLst>
          </p:nvPr>
        </p:nvGraphicFramePr>
        <p:xfrm>
          <a:off x="661035" y="2287842"/>
          <a:ext cx="10869928" cy="2171484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280381">
                  <a:extLst>
                    <a:ext uri="{9D8B030D-6E8A-4147-A177-3AD203B41FA5}">
                      <a16:colId xmlns:a16="http://schemas.microsoft.com/office/drawing/2014/main" val="1185641856"/>
                    </a:ext>
                  </a:extLst>
                </a:gridCol>
                <a:gridCol w="2154459">
                  <a:extLst>
                    <a:ext uri="{9D8B030D-6E8A-4147-A177-3AD203B41FA5}">
                      <a16:colId xmlns:a16="http://schemas.microsoft.com/office/drawing/2014/main" val="567612738"/>
                    </a:ext>
                  </a:extLst>
                </a:gridCol>
                <a:gridCol w="1943100">
                  <a:extLst>
                    <a:ext uri="{9D8B030D-6E8A-4147-A177-3AD203B41FA5}">
                      <a16:colId xmlns:a16="http://schemas.microsoft.com/office/drawing/2014/main" val="1858460438"/>
                    </a:ext>
                  </a:extLst>
                </a:gridCol>
                <a:gridCol w="847303">
                  <a:extLst>
                    <a:ext uri="{9D8B030D-6E8A-4147-A177-3AD203B41FA5}">
                      <a16:colId xmlns:a16="http://schemas.microsoft.com/office/drawing/2014/main" val="327981783"/>
                    </a:ext>
                  </a:extLst>
                </a:gridCol>
                <a:gridCol w="1061507">
                  <a:extLst>
                    <a:ext uri="{9D8B030D-6E8A-4147-A177-3AD203B41FA5}">
                      <a16:colId xmlns:a16="http://schemas.microsoft.com/office/drawing/2014/main" val="1671121532"/>
                    </a:ext>
                  </a:extLst>
                </a:gridCol>
                <a:gridCol w="2583178">
                  <a:extLst>
                    <a:ext uri="{9D8B030D-6E8A-4147-A177-3AD203B41FA5}">
                      <a16:colId xmlns:a16="http://schemas.microsoft.com/office/drawing/2014/main" val="2138751256"/>
                    </a:ext>
                  </a:extLst>
                </a:gridCol>
              </a:tblGrid>
              <a:tr h="3619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테이블 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container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테이블 설명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컨테이너 정보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16006683"/>
                  </a:ext>
                </a:extLst>
              </a:tr>
              <a:tr h="36191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컬럼명</a:t>
                      </a:r>
                      <a:endParaRPr lang="ko-KR" alt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타입</a:t>
                      </a:r>
                      <a:endParaRPr lang="ko-KR" alt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Not Null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Key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Default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설명</a:t>
                      </a:r>
                      <a:endParaRPr lang="ko-KR" alt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marL="9525" marR="9525" marT="9525" marB="0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5373206"/>
                  </a:ext>
                </a:extLst>
              </a:tr>
              <a:tr h="361914">
                <a:tc>
                  <a:txBody>
                    <a:bodyPr/>
                    <a:lstStyle/>
                    <a:p>
                      <a:pPr marL="182563" indent="0" algn="ctr" fontAlgn="ctr"/>
                      <a:r>
                        <a:rPr lang="en-US" sz="1400" u="none" strike="noStrike" dirty="0">
                          <a:effectLst/>
                        </a:rPr>
                        <a:t>num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BIGINT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O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PK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""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indent="0" algn="ctr" fontAlgn="ctr"/>
                      <a:r>
                        <a:rPr lang="en-US" altLang="ko-KR" sz="1400" u="none" strike="noStrike" dirty="0">
                          <a:effectLst/>
                        </a:rPr>
                        <a:t>level </a:t>
                      </a:r>
                      <a:r>
                        <a:rPr lang="ko-KR" altLang="en-US" sz="1400" u="none" strike="noStrike" dirty="0">
                          <a:effectLst/>
                        </a:rPr>
                        <a:t>테이블 인덱스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20742687"/>
                  </a:ext>
                </a:extLst>
              </a:tr>
              <a:tr h="361914">
                <a:tc>
                  <a:txBody>
                    <a:bodyPr/>
                    <a:lstStyle/>
                    <a:p>
                      <a:pPr marL="182563" indent="0" algn="ctr" fontAlgn="ctr"/>
                      <a:r>
                        <a:rPr lang="en-US" sz="1400" u="none" strike="noStrike" dirty="0" err="1">
                          <a:effectLst/>
                        </a:rPr>
                        <a:t>hospital_code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VARCHAR(255)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u="none" strike="noStrike" dirty="0">
                          <a:effectLst/>
                        </a:rPr>
                        <a:t>O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FK</a:t>
                      </a:r>
                      <a:r>
                        <a:rPr lang="ko-KR" altLang="en-US" sz="1400" u="none" strike="noStrike" dirty="0">
                          <a:effectLst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""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indent="0" algn="ctr" fontAlgn="ctr"/>
                      <a:r>
                        <a:rPr lang="ko-KR" altLang="en-US" sz="1400" u="none" strike="noStrike" dirty="0">
                          <a:effectLst/>
                        </a:rPr>
                        <a:t>병원 암호화코드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88903168"/>
                  </a:ext>
                </a:extLst>
              </a:tr>
              <a:tr h="361914">
                <a:tc>
                  <a:txBody>
                    <a:bodyPr/>
                    <a:lstStyle/>
                    <a:p>
                      <a:pPr marL="182563" indent="0" algn="ctr" fontAlgn="ctr"/>
                      <a:r>
                        <a:rPr lang="en-US" sz="1400" u="none" strike="noStrike" dirty="0" err="1">
                          <a:effectLst/>
                        </a:rPr>
                        <a:t>hos_name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VARCHAR(255)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u="none" strike="noStrike" dirty="0">
                          <a:effectLst/>
                        </a:rPr>
                        <a:t>O</a:t>
                      </a:r>
                      <a:r>
                        <a:rPr lang="ko-KR" altLang="en-US" sz="1400" u="none" strike="noStrike" dirty="0">
                          <a:effectLst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""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indent="0" algn="ctr" fontAlgn="ctr"/>
                      <a:r>
                        <a:rPr lang="ko-KR" altLang="en-US" sz="1400" u="none" strike="noStrike" dirty="0" err="1">
                          <a:effectLst/>
                        </a:rPr>
                        <a:t>병원명</a:t>
                      </a:r>
                      <a:r>
                        <a:rPr lang="ko-KR" altLang="en-US" sz="1400" u="none" strike="noStrike" dirty="0">
                          <a:effectLst/>
                        </a:rPr>
                        <a:t> 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98647999"/>
                  </a:ext>
                </a:extLst>
              </a:tr>
              <a:tr h="361914">
                <a:tc>
                  <a:txBody>
                    <a:bodyPr/>
                    <a:lstStyle/>
                    <a:p>
                      <a:pPr marL="182563" indent="0" algn="ctr" fontAlgn="ctr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level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VARCHAR(255)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u="none" strike="noStrike" dirty="0">
                          <a:effectLst/>
                        </a:rPr>
                        <a:t>O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""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indent="0" algn="ctr" fontAlgn="ctr"/>
                      <a:r>
                        <a:rPr lang="ko-KR" alt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간호등급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40396122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506539DC-4CE6-4048-8982-244E23C943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3594522"/>
              </p:ext>
            </p:extLst>
          </p:nvPr>
        </p:nvGraphicFramePr>
        <p:xfrm>
          <a:off x="661035" y="5051384"/>
          <a:ext cx="10869928" cy="6756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874770">
                  <a:extLst>
                    <a:ext uri="{9D8B030D-6E8A-4147-A177-3AD203B41FA5}">
                      <a16:colId xmlns:a16="http://schemas.microsoft.com/office/drawing/2014/main" val="3682813906"/>
                    </a:ext>
                  </a:extLst>
                </a:gridCol>
                <a:gridCol w="2903220">
                  <a:extLst>
                    <a:ext uri="{9D8B030D-6E8A-4147-A177-3AD203B41FA5}">
                      <a16:colId xmlns:a16="http://schemas.microsoft.com/office/drawing/2014/main" val="1205878957"/>
                    </a:ext>
                  </a:extLst>
                </a:gridCol>
                <a:gridCol w="1748790">
                  <a:extLst>
                    <a:ext uri="{9D8B030D-6E8A-4147-A177-3AD203B41FA5}">
                      <a16:colId xmlns:a16="http://schemas.microsoft.com/office/drawing/2014/main" val="4002210119"/>
                    </a:ext>
                  </a:extLst>
                </a:gridCol>
                <a:gridCol w="2343148">
                  <a:extLst>
                    <a:ext uri="{9D8B030D-6E8A-4147-A177-3AD203B41FA5}">
                      <a16:colId xmlns:a16="http://schemas.microsoft.com/office/drawing/2014/main" val="3297163268"/>
                    </a:ext>
                  </a:extLst>
                </a:gridCol>
              </a:tblGrid>
              <a:tr h="3378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Foreign Key Name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Referenced Table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Column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Referenced Column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60715759"/>
                  </a:ext>
                </a:extLst>
              </a:tr>
              <a:tr h="33782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 err="1">
                          <a:effectLst/>
                        </a:rPr>
                        <a:t>ho_code_fk_with_new_level_table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 `project1_copy`.`ho_code`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indent="0" algn="ctr" fontAlgn="ctr"/>
                      <a:r>
                        <a:rPr lang="en-US" altLang="ko-KR" sz="1400" u="none" strike="noStrike" dirty="0" err="1">
                          <a:effectLst/>
                        </a:rPr>
                        <a:t>hospital_code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u="none" strike="noStrike" dirty="0" err="1">
                          <a:effectLst/>
                        </a:rPr>
                        <a:t>hospital_code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208509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61093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0" name="제목 3"/>
          <p:cNvSpPr>
            <a:spLocks noGrp="1"/>
          </p:cNvSpPr>
          <p:nvPr/>
        </p:nvSpPr>
        <p:spPr>
          <a:xfrm>
            <a:off x="838199" y="317624"/>
            <a:ext cx="10515600" cy="1325563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marL="0" marR="0" lvl="0" indent="0" rtl="0">
              <a:lnSpc>
                <a:spcPct val="118002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4400"/>
              <a:t>Table (member:</a:t>
            </a:r>
            <a:r>
              <a:rPr lang="ko-KR" altLang="en-US" sz="4400"/>
              <a:t> 회원관리</a:t>
            </a:r>
            <a:r>
              <a:rPr lang="en-US" altLang="ko-KR" sz="4400"/>
              <a:t>)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63EF7497-41B4-42E8-B903-9DF6287780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910030"/>
              </p:ext>
            </p:extLst>
          </p:nvPr>
        </p:nvGraphicFramePr>
        <p:xfrm>
          <a:off x="661035" y="2754976"/>
          <a:ext cx="10869928" cy="2254032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280381">
                  <a:extLst>
                    <a:ext uri="{9D8B030D-6E8A-4147-A177-3AD203B41FA5}">
                      <a16:colId xmlns:a16="http://schemas.microsoft.com/office/drawing/2014/main" val="1185641856"/>
                    </a:ext>
                  </a:extLst>
                </a:gridCol>
                <a:gridCol w="2154459">
                  <a:extLst>
                    <a:ext uri="{9D8B030D-6E8A-4147-A177-3AD203B41FA5}">
                      <a16:colId xmlns:a16="http://schemas.microsoft.com/office/drawing/2014/main" val="567612738"/>
                    </a:ext>
                  </a:extLst>
                </a:gridCol>
                <a:gridCol w="1943100">
                  <a:extLst>
                    <a:ext uri="{9D8B030D-6E8A-4147-A177-3AD203B41FA5}">
                      <a16:colId xmlns:a16="http://schemas.microsoft.com/office/drawing/2014/main" val="1858460438"/>
                    </a:ext>
                  </a:extLst>
                </a:gridCol>
                <a:gridCol w="847303">
                  <a:extLst>
                    <a:ext uri="{9D8B030D-6E8A-4147-A177-3AD203B41FA5}">
                      <a16:colId xmlns:a16="http://schemas.microsoft.com/office/drawing/2014/main" val="327981783"/>
                    </a:ext>
                  </a:extLst>
                </a:gridCol>
                <a:gridCol w="1061507">
                  <a:extLst>
                    <a:ext uri="{9D8B030D-6E8A-4147-A177-3AD203B41FA5}">
                      <a16:colId xmlns:a16="http://schemas.microsoft.com/office/drawing/2014/main" val="1671121532"/>
                    </a:ext>
                  </a:extLst>
                </a:gridCol>
                <a:gridCol w="2583178">
                  <a:extLst>
                    <a:ext uri="{9D8B030D-6E8A-4147-A177-3AD203B41FA5}">
                      <a16:colId xmlns:a16="http://schemas.microsoft.com/office/drawing/2014/main" val="2138751256"/>
                    </a:ext>
                  </a:extLst>
                </a:gridCol>
              </a:tblGrid>
              <a:tr h="3756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테이블 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container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테이블 설명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컨테이너 정보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16006683"/>
                  </a:ext>
                </a:extLst>
              </a:tr>
              <a:tr h="37567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컬럼명</a:t>
                      </a:r>
                      <a:endParaRPr lang="ko-KR" alt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타입</a:t>
                      </a:r>
                      <a:endParaRPr lang="ko-KR" alt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Not Null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Key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Default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설명</a:t>
                      </a:r>
                      <a:endParaRPr lang="ko-KR" alt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marL="9525" marR="9525" marT="9525" marB="0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5373206"/>
                  </a:ext>
                </a:extLst>
              </a:tr>
              <a:tr h="375672">
                <a:tc>
                  <a:txBody>
                    <a:bodyPr/>
                    <a:lstStyle/>
                    <a:p>
                      <a:pPr marL="182563" indent="0" algn="ctr" fontAlgn="ctr"/>
                      <a:r>
                        <a:rPr lang="en-US" sz="1400" u="none" strike="noStrike" dirty="0">
                          <a:effectLst/>
                        </a:rPr>
                        <a:t>username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VARCHAR(255)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O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PK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""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indent="0" algn="ctr" fontAlgn="ctr"/>
                      <a:r>
                        <a:rPr lang="ko-KR" alt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사용자명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20742687"/>
                  </a:ext>
                </a:extLst>
              </a:tr>
              <a:tr h="375672">
                <a:tc>
                  <a:txBody>
                    <a:bodyPr/>
                    <a:lstStyle/>
                    <a:p>
                      <a:pPr marL="182563" indent="0" algn="ctr" fontAlgn="ctr"/>
                      <a:r>
                        <a:rPr lang="en-US" sz="1400" u="none" strike="noStrike">
                          <a:effectLst/>
                        </a:rPr>
                        <a:t>password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VARCHAR(255)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u="none" strike="noStrike" dirty="0">
                          <a:effectLst/>
                        </a:rPr>
                        <a:t>O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""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indent="0" algn="ctr" fontAlgn="ctr"/>
                      <a:r>
                        <a:rPr lang="ko-KR" altLang="en-US" sz="1400" u="none" strike="noStrike" dirty="0">
                          <a:effectLst/>
                        </a:rPr>
                        <a:t>비밀번호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88903168"/>
                  </a:ext>
                </a:extLst>
              </a:tr>
              <a:tr h="375672">
                <a:tc>
                  <a:txBody>
                    <a:bodyPr/>
                    <a:lstStyle/>
                    <a:p>
                      <a:pPr marL="182563" indent="0" algn="ctr" fontAlgn="ctr"/>
                      <a:r>
                        <a:rPr lang="en-US" sz="1400" u="none" strike="noStrike" dirty="0">
                          <a:effectLst/>
                        </a:rPr>
                        <a:t>role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VARCHAR(255)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u="none" strike="noStrike" dirty="0">
                          <a:effectLst/>
                        </a:rPr>
                        <a:t>O</a:t>
                      </a:r>
                      <a:r>
                        <a:rPr lang="ko-KR" altLang="en-US" sz="1400" u="none" strike="noStrike" dirty="0">
                          <a:effectLst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""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indent="0" algn="ctr" fontAlgn="ctr"/>
                      <a:r>
                        <a:rPr lang="ko-KR" alt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권한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98647999"/>
                  </a:ext>
                </a:extLst>
              </a:tr>
              <a:tr h="375672">
                <a:tc>
                  <a:txBody>
                    <a:bodyPr/>
                    <a:lstStyle/>
                    <a:p>
                      <a:pPr marL="182563" indent="0" algn="ctr" fontAlgn="ctr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email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VARCHAR(255)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u="none" strike="noStrike" dirty="0">
                          <a:effectLst/>
                        </a:rPr>
                        <a:t>O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""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indent="0" algn="ctr" fontAlgn="ctr"/>
                      <a:r>
                        <a:rPr lang="ko-KR" alt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이메일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403961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27755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0" name="제목 3"/>
          <p:cNvSpPr>
            <a:spLocks noGrp="1"/>
          </p:cNvSpPr>
          <p:nvPr/>
        </p:nvSpPr>
        <p:spPr>
          <a:xfrm>
            <a:off x="838199" y="317624"/>
            <a:ext cx="10515600" cy="1325563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marL="0" marR="0" lvl="0" indent="0" rtl="0">
              <a:lnSpc>
                <a:spcPct val="118002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4400"/>
              <a:t>Table (board)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FA4CBB2B-D512-4B9B-9ED8-DC5D8F1D89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2386012"/>
              </p:ext>
            </p:extLst>
          </p:nvPr>
        </p:nvGraphicFramePr>
        <p:xfrm>
          <a:off x="661036" y="1950792"/>
          <a:ext cx="10869927" cy="2761816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618860">
                  <a:extLst>
                    <a:ext uri="{9D8B030D-6E8A-4147-A177-3AD203B41FA5}">
                      <a16:colId xmlns:a16="http://schemas.microsoft.com/office/drawing/2014/main" val="1185641856"/>
                    </a:ext>
                  </a:extLst>
                </a:gridCol>
                <a:gridCol w="1851935">
                  <a:extLst>
                    <a:ext uri="{9D8B030D-6E8A-4147-A177-3AD203B41FA5}">
                      <a16:colId xmlns:a16="http://schemas.microsoft.com/office/drawing/2014/main" val="567612738"/>
                    </a:ext>
                  </a:extLst>
                </a:gridCol>
                <a:gridCol w="1575209">
                  <a:extLst>
                    <a:ext uri="{9D8B030D-6E8A-4147-A177-3AD203B41FA5}">
                      <a16:colId xmlns:a16="http://schemas.microsoft.com/office/drawing/2014/main" val="1858460438"/>
                    </a:ext>
                  </a:extLst>
                </a:gridCol>
                <a:gridCol w="883394">
                  <a:extLst>
                    <a:ext uri="{9D8B030D-6E8A-4147-A177-3AD203B41FA5}">
                      <a16:colId xmlns:a16="http://schemas.microsoft.com/office/drawing/2014/main" val="327981783"/>
                    </a:ext>
                  </a:extLst>
                </a:gridCol>
                <a:gridCol w="2618252">
                  <a:extLst>
                    <a:ext uri="{9D8B030D-6E8A-4147-A177-3AD203B41FA5}">
                      <a16:colId xmlns:a16="http://schemas.microsoft.com/office/drawing/2014/main" val="1671121532"/>
                    </a:ext>
                  </a:extLst>
                </a:gridCol>
                <a:gridCol w="2322277">
                  <a:extLst>
                    <a:ext uri="{9D8B030D-6E8A-4147-A177-3AD203B41FA5}">
                      <a16:colId xmlns:a16="http://schemas.microsoft.com/office/drawing/2014/main" val="2138751256"/>
                    </a:ext>
                  </a:extLst>
                </a:gridCol>
              </a:tblGrid>
              <a:tr h="3452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테이블 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container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테이블 설명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컨테이너 정보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16006683"/>
                  </a:ext>
                </a:extLst>
              </a:tr>
              <a:tr h="34522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컬럼명</a:t>
                      </a:r>
                      <a:endParaRPr lang="ko-KR" alt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타입</a:t>
                      </a:r>
                      <a:endParaRPr lang="ko-KR" alt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Not Null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Key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Default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설명</a:t>
                      </a:r>
                      <a:endParaRPr lang="ko-KR" alt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marL="9525" marR="9525" marT="9525" marB="0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5373206"/>
                  </a:ext>
                </a:extLst>
              </a:tr>
              <a:tr h="345227">
                <a:tc>
                  <a:txBody>
                    <a:bodyPr/>
                    <a:lstStyle/>
                    <a:p>
                      <a:pPr marL="182563" indent="0" algn="ctr" fontAlgn="ctr"/>
                      <a:r>
                        <a:rPr lang="en-US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board_id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BIGINT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O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PK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""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indent="0" algn="ctr" fontAlgn="ctr"/>
                      <a:r>
                        <a:rPr lang="en-US" altLang="ko-KR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board table </a:t>
                      </a:r>
                      <a:r>
                        <a:rPr lang="ko-KR" alt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인덱스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20742687"/>
                  </a:ext>
                </a:extLst>
              </a:tr>
              <a:tr h="345227">
                <a:tc>
                  <a:txBody>
                    <a:bodyPr/>
                    <a:lstStyle/>
                    <a:p>
                      <a:pPr marL="182563" indent="0" algn="ctr" fontAlgn="ctr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title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VARCHAR(255)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u="none" strike="noStrike" dirty="0">
                          <a:effectLst/>
                        </a:rPr>
                        <a:t>O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""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indent="0" algn="ctr" fontAlgn="ctr"/>
                      <a:r>
                        <a:rPr lang="ko-KR" altLang="en-US" sz="1400" u="none" strike="noStrike" dirty="0">
                          <a:effectLst/>
                        </a:rPr>
                        <a:t>제목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88903168"/>
                  </a:ext>
                </a:extLst>
              </a:tr>
              <a:tr h="345227">
                <a:tc>
                  <a:txBody>
                    <a:bodyPr/>
                    <a:lstStyle/>
                    <a:p>
                      <a:pPr marL="182563" indent="0" algn="ctr" fontAlgn="ctr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username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VARCHAR(255)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u="none" strike="noStrike" dirty="0">
                          <a:effectLst/>
                        </a:rPr>
                        <a:t>O</a:t>
                      </a:r>
                      <a:r>
                        <a:rPr lang="ko-KR" altLang="en-US" sz="1400" u="none" strike="noStrike" dirty="0">
                          <a:effectLst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FK</a:t>
                      </a:r>
                      <a:r>
                        <a:rPr lang="ko-KR" altLang="en-US" sz="1400" u="none" strike="noStrike" dirty="0">
                          <a:effectLst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""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indent="0" algn="ctr" fontAlgn="ctr"/>
                      <a:r>
                        <a:rPr lang="ko-KR" alt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작성자명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98647999"/>
                  </a:ext>
                </a:extLst>
              </a:tr>
              <a:tr h="345227">
                <a:tc>
                  <a:txBody>
                    <a:bodyPr/>
                    <a:lstStyle/>
                    <a:p>
                      <a:pPr marL="182563" indent="0" algn="ctr" fontAlgn="ctr"/>
                      <a:r>
                        <a:rPr lang="en-US" altLang="ko-KR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c</a:t>
                      </a:r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ontent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VARCHAR(255)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u="none" strike="noStrike" dirty="0">
                          <a:effectLst/>
                        </a:rPr>
                        <a:t>O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""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indent="0" algn="ctr" fontAlgn="ctr"/>
                      <a:r>
                        <a:rPr lang="ko-KR" alt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내용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40396122"/>
                  </a:ext>
                </a:extLst>
              </a:tr>
              <a:tr h="345227">
                <a:tc>
                  <a:txBody>
                    <a:bodyPr/>
                    <a:lstStyle/>
                    <a:p>
                      <a:pPr marL="182563" indent="0" algn="ctr" fontAlgn="ctr"/>
                      <a:r>
                        <a:rPr lang="en-US" altLang="ko-KR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c</a:t>
                      </a:r>
                      <a:r>
                        <a:rPr lang="en-US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reate_date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DATETIME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CURRENT_TIMESTAMP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indent="0" algn="ctr" fontAlgn="ctr"/>
                      <a:r>
                        <a:rPr lang="ko-KR" alt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작성날짜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25630226"/>
                  </a:ext>
                </a:extLst>
              </a:tr>
              <a:tr h="345227">
                <a:tc>
                  <a:txBody>
                    <a:bodyPr/>
                    <a:lstStyle/>
                    <a:p>
                      <a:pPr marL="182563" indent="0" algn="ctr" fontAlgn="ctr"/>
                      <a:r>
                        <a:rPr lang="en-US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cnt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BIGINT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'0'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indent="0" algn="ctr" fontAlgn="ctr"/>
                      <a:r>
                        <a:rPr lang="ko-KR" alt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조회수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10868548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6800FD5E-ABAF-47A7-8D56-61113B8EFA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3732648"/>
              </p:ext>
            </p:extLst>
          </p:nvPr>
        </p:nvGraphicFramePr>
        <p:xfrm>
          <a:off x="661035" y="5186472"/>
          <a:ext cx="10869928" cy="6756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874770">
                  <a:extLst>
                    <a:ext uri="{9D8B030D-6E8A-4147-A177-3AD203B41FA5}">
                      <a16:colId xmlns:a16="http://schemas.microsoft.com/office/drawing/2014/main" val="3682813906"/>
                    </a:ext>
                  </a:extLst>
                </a:gridCol>
                <a:gridCol w="2903220">
                  <a:extLst>
                    <a:ext uri="{9D8B030D-6E8A-4147-A177-3AD203B41FA5}">
                      <a16:colId xmlns:a16="http://schemas.microsoft.com/office/drawing/2014/main" val="1205878957"/>
                    </a:ext>
                  </a:extLst>
                </a:gridCol>
                <a:gridCol w="1748790">
                  <a:extLst>
                    <a:ext uri="{9D8B030D-6E8A-4147-A177-3AD203B41FA5}">
                      <a16:colId xmlns:a16="http://schemas.microsoft.com/office/drawing/2014/main" val="4002210119"/>
                    </a:ext>
                  </a:extLst>
                </a:gridCol>
                <a:gridCol w="2343148">
                  <a:extLst>
                    <a:ext uri="{9D8B030D-6E8A-4147-A177-3AD203B41FA5}">
                      <a16:colId xmlns:a16="http://schemas.microsoft.com/office/drawing/2014/main" val="3297163268"/>
                    </a:ext>
                  </a:extLst>
                </a:gridCol>
              </a:tblGrid>
              <a:tr h="3378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Foreign Key Name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Referenced Table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Column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Referenced Column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60715759"/>
                  </a:ext>
                </a:extLst>
              </a:tr>
              <a:tr h="33782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 err="1">
                          <a:effectLst/>
                        </a:rPr>
                        <a:t>username_fk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 `project1_copy`.`member`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indent="0" algn="ctr" fontAlgn="ctr"/>
                      <a:r>
                        <a:rPr lang="en-US" altLang="ko-KR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username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indent="0" algn="ctr" fontAlgn="ctr"/>
                      <a:r>
                        <a:rPr lang="en-US" altLang="ko-KR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username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208509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87754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92ED45D-3B1A-410B-B504-8900FE495F03}"/>
              </a:ext>
            </a:extLst>
          </p:cNvPr>
          <p:cNvSpPr/>
          <p:nvPr/>
        </p:nvSpPr>
        <p:spPr>
          <a:xfrm>
            <a:off x="970156" y="716319"/>
            <a:ext cx="10383643" cy="826155"/>
          </a:xfrm>
          <a:prstGeom prst="rect">
            <a:avLst/>
          </a:prstGeom>
          <a:solidFill>
            <a:srgbClr val="EDF2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212BF88A-67F7-4AE3-9AA7-FFE6F3009951}"/>
              </a:ext>
            </a:extLst>
          </p:cNvPr>
          <p:cNvSpPr/>
          <p:nvPr/>
        </p:nvSpPr>
        <p:spPr>
          <a:xfrm>
            <a:off x="636208" y="499106"/>
            <a:ext cx="667897" cy="69264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8" name="TextBox 21">
            <a:extLst>
              <a:ext uri="{FF2B5EF4-FFF2-40B4-BE49-F238E27FC236}">
                <a16:creationId xmlns:a16="http://schemas.microsoft.com/office/drawing/2014/main" id="{46C3C773-EFDA-459E-8436-2CA6D932CD9D}"/>
              </a:ext>
            </a:extLst>
          </p:cNvPr>
          <p:cNvSpPr txBox="1"/>
          <p:nvPr/>
        </p:nvSpPr>
        <p:spPr>
          <a:xfrm>
            <a:off x="746760" y="610219"/>
            <a:ext cx="38594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2000" b="1" dirty="0">
                <a:solidFill>
                  <a:schemeClr val="bg1"/>
                </a:solidFill>
              </a:rPr>
              <a:t>1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11" name="TextBox 32">
            <a:extLst>
              <a:ext uri="{FF2B5EF4-FFF2-40B4-BE49-F238E27FC236}">
                <a16:creationId xmlns:a16="http://schemas.microsoft.com/office/drawing/2014/main" id="{B3D35E0B-7886-4995-88E4-370800897126}"/>
              </a:ext>
            </a:extLst>
          </p:cNvPr>
          <p:cNvSpPr txBox="1"/>
          <p:nvPr/>
        </p:nvSpPr>
        <p:spPr>
          <a:xfrm>
            <a:off x="1485652" y="931846"/>
            <a:ext cx="426744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lang="ko-KR" altLang="en-US" sz="2000" b="1" dirty="0"/>
              <a:t>회원가입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로그인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로그아웃</a:t>
            </a:r>
            <a:endParaRPr lang="en-US" altLang="ko-KR" sz="2000" b="1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6E2AAF02-B855-4E3F-B22B-13EE687335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3575" y="1868835"/>
            <a:ext cx="1525332" cy="4549852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5E691429-A372-4A25-B3E2-E77DE51A94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8490" y="2174971"/>
            <a:ext cx="3394736" cy="4113379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7C24787A-C18C-4D56-ACBD-A52E12D741B3}"/>
              </a:ext>
            </a:extLst>
          </p:cNvPr>
          <p:cNvGrpSpPr/>
          <p:nvPr/>
        </p:nvGrpSpPr>
        <p:grpSpPr>
          <a:xfrm>
            <a:off x="7455534" y="2045662"/>
            <a:ext cx="2982891" cy="4373025"/>
            <a:chOff x="6596552" y="2898692"/>
            <a:chExt cx="2474438" cy="3805980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80255481-2DBE-453F-96DB-A6A68D2A03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96552" y="2898692"/>
              <a:ext cx="2474438" cy="3805980"/>
            </a:xfrm>
            <a:prstGeom prst="rect">
              <a:avLst/>
            </a:prstGeom>
          </p:spPr>
        </p:pic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423AD861-27AA-4CD3-B3EB-4FAAFAF0F982}"/>
                </a:ext>
              </a:extLst>
            </p:cNvPr>
            <p:cNvSpPr/>
            <p:nvPr/>
          </p:nvSpPr>
          <p:spPr>
            <a:xfrm>
              <a:off x="6882426" y="5901386"/>
              <a:ext cx="170901" cy="21833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376542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0" name="제목 3"/>
          <p:cNvSpPr>
            <a:spLocks noGrp="1"/>
          </p:cNvSpPr>
          <p:nvPr/>
        </p:nvSpPr>
        <p:spPr>
          <a:xfrm>
            <a:off x="838199" y="317624"/>
            <a:ext cx="10515600" cy="1325563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marL="0" marR="0" lvl="0" indent="0" rtl="0">
              <a:lnSpc>
                <a:spcPct val="118002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4400"/>
              <a:t>Table (board_re:</a:t>
            </a:r>
            <a:r>
              <a:rPr lang="ko-KR" altLang="en-US" sz="4400"/>
              <a:t> 게시물에 대한 댓글</a:t>
            </a:r>
            <a:r>
              <a:rPr lang="en-US" altLang="ko-KR" sz="4400"/>
              <a:t>)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16654FE0-02D4-4513-8C81-D1C29479BC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3313614"/>
              </p:ext>
            </p:extLst>
          </p:nvPr>
        </p:nvGraphicFramePr>
        <p:xfrm>
          <a:off x="661036" y="2050327"/>
          <a:ext cx="10869927" cy="2385572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618860">
                  <a:extLst>
                    <a:ext uri="{9D8B030D-6E8A-4147-A177-3AD203B41FA5}">
                      <a16:colId xmlns:a16="http://schemas.microsoft.com/office/drawing/2014/main" val="1185641856"/>
                    </a:ext>
                  </a:extLst>
                </a:gridCol>
                <a:gridCol w="1651749">
                  <a:extLst>
                    <a:ext uri="{9D8B030D-6E8A-4147-A177-3AD203B41FA5}">
                      <a16:colId xmlns:a16="http://schemas.microsoft.com/office/drawing/2014/main" val="567612738"/>
                    </a:ext>
                  </a:extLst>
                </a:gridCol>
                <a:gridCol w="1564566">
                  <a:extLst>
                    <a:ext uri="{9D8B030D-6E8A-4147-A177-3AD203B41FA5}">
                      <a16:colId xmlns:a16="http://schemas.microsoft.com/office/drawing/2014/main" val="1858460438"/>
                    </a:ext>
                  </a:extLst>
                </a:gridCol>
                <a:gridCol w="925967">
                  <a:extLst>
                    <a:ext uri="{9D8B030D-6E8A-4147-A177-3AD203B41FA5}">
                      <a16:colId xmlns:a16="http://schemas.microsoft.com/office/drawing/2014/main" val="327981783"/>
                    </a:ext>
                  </a:extLst>
                </a:gridCol>
                <a:gridCol w="2565036">
                  <a:extLst>
                    <a:ext uri="{9D8B030D-6E8A-4147-A177-3AD203B41FA5}">
                      <a16:colId xmlns:a16="http://schemas.microsoft.com/office/drawing/2014/main" val="1671121532"/>
                    </a:ext>
                  </a:extLst>
                </a:gridCol>
                <a:gridCol w="2543749">
                  <a:extLst>
                    <a:ext uri="{9D8B030D-6E8A-4147-A177-3AD203B41FA5}">
                      <a16:colId xmlns:a16="http://schemas.microsoft.com/office/drawing/2014/main" val="2138751256"/>
                    </a:ext>
                  </a:extLst>
                </a:gridCol>
              </a:tblGrid>
              <a:tr h="3407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테이블 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container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테이블 설명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컨테이너 정보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16006683"/>
                  </a:ext>
                </a:extLst>
              </a:tr>
              <a:tr h="34079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컬럼명</a:t>
                      </a:r>
                      <a:endParaRPr lang="ko-KR" alt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타입</a:t>
                      </a:r>
                      <a:endParaRPr lang="ko-KR" alt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Not Null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Key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Default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설명</a:t>
                      </a:r>
                      <a:endParaRPr lang="ko-KR" alt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marL="9525" marR="9525" marT="9525" marB="0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5373206"/>
                  </a:ext>
                </a:extLst>
              </a:tr>
              <a:tr h="340796">
                <a:tc>
                  <a:txBody>
                    <a:bodyPr/>
                    <a:lstStyle/>
                    <a:p>
                      <a:pPr marL="182563" indent="0" algn="ctr" fontAlgn="ctr"/>
                      <a:r>
                        <a:rPr lang="en-US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boardre_</a:t>
                      </a:r>
                      <a:r>
                        <a:rPr lang="en-US" altLang="ko-KR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id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BIGINT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O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PK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""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indent="0" algn="ctr" fontAlgn="ctr"/>
                      <a:r>
                        <a:rPr lang="en-US" altLang="ko-KR" sz="1400" dirty="0" err="1"/>
                        <a:t>board_re</a:t>
                      </a:r>
                      <a:r>
                        <a:rPr lang="en-US" altLang="ko-KR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table </a:t>
                      </a:r>
                      <a:r>
                        <a:rPr lang="ko-KR" alt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인덱스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20742687"/>
                  </a:ext>
                </a:extLst>
              </a:tr>
              <a:tr h="340796">
                <a:tc>
                  <a:txBody>
                    <a:bodyPr/>
                    <a:lstStyle/>
                    <a:p>
                      <a:pPr marL="182563" indent="0" algn="ctr" fontAlgn="ctr"/>
                      <a:r>
                        <a:rPr lang="en-US" altLang="ko-KR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board_id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BIGINT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u="none" strike="noStrike" dirty="0">
                          <a:effectLst/>
                        </a:rPr>
                        <a:t>O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FK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u="none" strike="noStrike" dirty="0">
                          <a:effectLst/>
                        </a:rPr>
                        <a:t>""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indent="0" algn="ctr" fontAlgn="ctr"/>
                      <a:r>
                        <a:rPr lang="ko-KR" alt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게시판 번호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45946071"/>
                  </a:ext>
                </a:extLst>
              </a:tr>
              <a:tr h="340796">
                <a:tc>
                  <a:txBody>
                    <a:bodyPr/>
                    <a:lstStyle/>
                    <a:p>
                      <a:pPr marL="182563" indent="0" algn="ctr" fontAlgn="ctr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username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VARCHAR(255)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u="none" strike="noStrike" dirty="0">
                          <a:effectLst/>
                        </a:rPr>
                        <a:t>O</a:t>
                      </a:r>
                      <a:r>
                        <a:rPr lang="ko-KR" altLang="en-US" sz="1400" u="none" strike="noStrike" dirty="0">
                          <a:effectLst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FK</a:t>
                      </a:r>
                      <a:r>
                        <a:rPr lang="ko-KR" altLang="en-US" sz="1400" u="none" strike="noStrike" dirty="0">
                          <a:effectLst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""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indent="0" algn="ctr" fontAlgn="ctr"/>
                      <a:r>
                        <a:rPr lang="ko-KR" alt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작성자명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98647999"/>
                  </a:ext>
                </a:extLst>
              </a:tr>
              <a:tr h="340796">
                <a:tc>
                  <a:txBody>
                    <a:bodyPr/>
                    <a:lstStyle/>
                    <a:p>
                      <a:pPr marL="182563" indent="0" algn="ctr" fontAlgn="ctr"/>
                      <a:r>
                        <a:rPr lang="en-US" altLang="ko-KR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c</a:t>
                      </a:r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ontent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VARCHAR(255)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u="none" strike="noStrike" dirty="0">
                          <a:effectLst/>
                        </a:rPr>
                        <a:t>O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""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indent="0" algn="ctr" fontAlgn="ctr"/>
                      <a:r>
                        <a:rPr lang="ko-KR" alt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댓글내용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40396122"/>
                  </a:ext>
                </a:extLst>
              </a:tr>
              <a:tr h="340796">
                <a:tc>
                  <a:txBody>
                    <a:bodyPr/>
                    <a:lstStyle/>
                    <a:p>
                      <a:pPr marL="182563" indent="0" algn="ctr" fontAlgn="ctr"/>
                      <a:r>
                        <a:rPr lang="en-US" altLang="ko-KR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c</a:t>
                      </a:r>
                      <a:r>
                        <a:rPr lang="en-US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reate_date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DATETIME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CURRENT_TIMESTAMP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indent="0" algn="ctr" fontAlgn="ctr"/>
                      <a:r>
                        <a:rPr lang="ko-KR" alt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작성날짜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25630226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224DDA34-2BEA-457A-A300-A3A2A5FBA2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5525814"/>
              </p:ext>
            </p:extLst>
          </p:nvPr>
        </p:nvGraphicFramePr>
        <p:xfrm>
          <a:off x="661036" y="4918731"/>
          <a:ext cx="10869928" cy="1075671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874770">
                  <a:extLst>
                    <a:ext uri="{9D8B030D-6E8A-4147-A177-3AD203B41FA5}">
                      <a16:colId xmlns:a16="http://schemas.microsoft.com/office/drawing/2014/main" val="3682813906"/>
                    </a:ext>
                  </a:extLst>
                </a:gridCol>
                <a:gridCol w="2903220">
                  <a:extLst>
                    <a:ext uri="{9D8B030D-6E8A-4147-A177-3AD203B41FA5}">
                      <a16:colId xmlns:a16="http://schemas.microsoft.com/office/drawing/2014/main" val="1205878957"/>
                    </a:ext>
                  </a:extLst>
                </a:gridCol>
                <a:gridCol w="1748790">
                  <a:extLst>
                    <a:ext uri="{9D8B030D-6E8A-4147-A177-3AD203B41FA5}">
                      <a16:colId xmlns:a16="http://schemas.microsoft.com/office/drawing/2014/main" val="4002210119"/>
                    </a:ext>
                  </a:extLst>
                </a:gridCol>
                <a:gridCol w="2343148">
                  <a:extLst>
                    <a:ext uri="{9D8B030D-6E8A-4147-A177-3AD203B41FA5}">
                      <a16:colId xmlns:a16="http://schemas.microsoft.com/office/drawing/2014/main" val="3297163268"/>
                    </a:ext>
                  </a:extLst>
                </a:gridCol>
              </a:tblGrid>
              <a:tr h="3585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Foreign Key Name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Referenced Table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Column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Referenced Column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60715759"/>
                  </a:ext>
                </a:extLst>
              </a:tr>
              <a:tr h="35855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 err="1">
                          <a:effectLst/>
                        </a:rPr>
                        <a:t>username_fk_board_re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 `project1_copy`.`member`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indent="0" algn="ctr" fontAlgn="ctr"/>
                      <a:r>
                        <a:rPr lang="en-US" altLang="ko-KR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username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indent="0" algn="ctr" fontAlgn="ctr"/>
                      <a:r>
                        <a:rPr lang="en-US" altLang="ko-KR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username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20850946"/>
                  </a:ext>
                </a:extLst>
              </a:tr>
              <a:tr h="35855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board_id_fk_board_re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`project1_copy`.board`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board_id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board_id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300342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60698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0" name="제목 3"/>
          <p:cNvSpPr>
            <a:spLocks noGrp="1"/>
          </p:cNvSpPr>
          <p:nvPr/>
        </p:nvSpPr>
        <p:spPr>
          <a:xfrm>
            <a:off x="838199" y="317624"/>
            <a:ext cx="10515600" cy="1325563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marL="0" marR="0" lvl="0" indent="0" rtl="0">
              <a:lnSpc>
                <a:spcPct val="118002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4400"/>
              <a:t>Table (qna)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26C859BC-BFC5-450F-B9E0-3365DC3976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0703804"/>
              </p:ext>
            </p:extLst>
          </p:nvPr>
        </p:nvGraphicFramePr>
        <p:xfrm>
          <a:off x="709705" y="1971748"/>
          <a:ext cx="10772590" cy="2674147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604364">
                  <a:extLst>
                    <a:ext uri="{9D8B030D-6E8A-4147-A177-3AD203B41FA5}">
                      <a16:colId xmlns:a16="http://schemas.microsoft.com/office/drawing/2014/main" val="1185641856"/>
                    </a:ext>
                  </a:extLst>
                </a:gridCol>
                <a:gridCol w="1835351">
                  <a:extLst>
                    <a:ext uri="{9D8B030D-6E8A-4147-A177-3AD203B41FA5}">
                      <a16:colId xmlns:a16="http://schemas.microsoft.com/office/drawing/2014/main" val="567612738"/>
                    </a:ext>
                  </a:extLst>
                </a:gridCol>
                <a:gridCol w="1561103">
                  <a:extLst>
                    <a:ext uri="{9D8B030D-6E8A-4147-A177-3AD203B41FA5}">
                      <a16:colId xmlns:a16="http://schemas.microsoft.com/office/drawing/2014/main" val="1858460438"/>
                    </a:ext>
                  </a:extLst>
                </a:gridCol>
                <a:gridCol w="875483">
                  <a:extLst>
                    <a:ext uri="{9D8B030D-6E8A-4147-A177-3AD203B41FA5}">
                      <a16:colId xmlns:a16="http://schemas.microsoft.com/office/drawing/2014/main" val="327981783"/>
                    </a:ext>
                  </a:extLst>
                </a:gridCol>
                <a:gridCol w="2594807">
                  <a:extLst>
                    <a:ext uri="{9D8B030D-6E8A-4147-A177-3AD203B41FA5}">
                      <a16:colId xmlns:a16="http://schemas.microsoft.com/office/drawing/2014/main" val="1671121532"/>
                    </a:ext>
                  </a:extLst>
                </a:gridCol>
                <a:gridCol w="2301482">
                  <a:extLst>
                    <a:ext uri="{9D8B030D-6E8A-4147-A177-3AD203B41FA5}">
                      <a16:colId xmlns:a16="http://schemas.microsoft.com/office/drawing/2014/main" val="2138751256"/>
                    </a:ext>
                  </a:extLst>
                </a:gridCol>
              </a:tblGrid>
              <a:tr h="3820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테이블 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container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테이블 설명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컨테이너 정보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16006683"/>
                  </a:ext>
                </a:extLst>
              </a:tr>
              <a:tr h="38202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컬럼명</a:t>
                      </a:r>
                      <a:endParaRPr lang="ko-KR" alt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타입</a:t>
                      </a:r>
                      <a:endParaRPr lang="ko-KR" alt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Not Null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Key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Default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설명</a:t>
                      </a:r>
                      <a:endParaRPr lang="ko-KR" alt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marL="9525" marR="9525" marT="9525" marB="0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5373206"/>
                  </a:ext>
                </a:extLst>
              </a:tr>
              <a:tr h="382021">
                <a:tc>
                  <a:txBody>
                    <a:bodyPr/>
                    <a:lstStyle/>
                    <a:p>
                      <a:pPr marL="182563" indent="0" algn="ctr" fontAlgn="ctr"/>
                      <a:r>
                        <a:rPr lang="en-US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qna_id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BIGINT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O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PK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""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indent="0" algn="ctr" fontAlgn="ctr"/>
                      <a:r>
                        <a:rPr lang="en-US" altLang="ko-KR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qna</a:t>
                      </a:r>
                      <a:r>
                        <a:rPr lang="en-US" altLang="ko-KR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table </a:t>
                      </a:r>
                      <a:r>
                        <a:rPr lang="ko-KR" alt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인덱스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20742687"/>
                  </a:ext>
                </a:extLst>
              </a:tr>
              <a:tr h="382021">
                <a:tc>
                  <a:txBody>
                    <a:bodyPr/>
                    <a:lstStyle/>
                    <a:p>
                      <a:pPr marL="182563" indent="0" algn="ctr" fontAlgn="ctr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title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VARCHAR(255)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u="none" strike="noStrike" dirty="0">
                          <a:effectLst/>
                        </a:rPr>
                        <a:t>O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""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indent="0" algn="ctr" fontAlgn="ctr"/>
                      <a:r>
                        <a:rPr lang="ko-KR" altLang="en-US" sz="1400" u="none" strike="noStrike" dirty="0">
                          <a:effectLst/>
                        </a:rPr>
                        <a:t>제목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88903168"/>
                  </a:ext>
                </a:extLst>
              </a:tr>
              <a:tr h="382021">
                <a:tc>
                  <a:txBody>
                    <a:bodyPr/>
                    <a:lstStyle/>
                    <a:p>
                      <a:pPr marL="182563" indent="0" algn="ctr" fontAlgn="ctr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username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VARCHAR(255)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u="none" strike="noStrike" dirty="0">
                          <a:effectLst/>
                        </a:rPr>
                        <a:t>O</a:t>
                      </a:r>
                      <a:r>
                        <a:rPr lang="ko-KR" altLang="en-US" sz="1400" u="none" strike="noStrike" dirty="0">
                          <a:effectLst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FK</a:t>
                      </a:r>
                      <a:r>
                        <a:rPr lang="ko-KR" altLang="en-US" sz="1400" u="none" strike="noStrike" dirty="0">
                          <a:effectLst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""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indent="0" algn="ctr" fontAlgn="ctr"/>
                      <a:r>
                        <a:rPr lang="ko-KR" alt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작성자명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98647999"/>
                  </a:ext>
                </a:extLst>
              </a:tr>
              <a:tr h="382021">
                <a:tc>
                  <a:txBody>
                    <a:bodyPr/>
                    <a:lstStyle/>
                    <a:p>
                      <a:pPr marL="182563" indent="0" algn="ctr" fontAlgn="ctr"/>
                      <a:r>
                        <a:rPr lang="en-US" altLang="ko-KR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c</a:t>
                      </a:r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ontent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VARCHAR(255)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u="none" strike="noStrike" dirty="0">
                          <a:effectLst/>
                        </a:rPr>
                        <a:t>O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""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indent="0" algn="ctr" fontAlgn="ctr"/>
                      <a:r>
                        <a:rPr lang="ko-KR" alt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내용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40396122"/>
                  </a:ext>
                </a:extLst>
              </a:tr>
              <a:tr h="382021">
                <a:tc>
                  <a:txBody>
                    <a:bodyPr/>
                    <a:lstStyle/>
                    <a:p>
                      <a:pPr marL="182563" indent="0" algn="ctr" fontAlgn="ctr"/>
                      <a:r>
                        <a:rPr lang="en-US" altLang="ko-KR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c</a:t>
                      </a:r>
                      <a:r>
                        <a:rPr lang="en-US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reate_date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DATETIME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CURRENT_TIMESTAMP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indent="0" algn="ctr" fontAlgn="ctr"/>
                      <a:r>
                        <a:rPr lang="ko-KR" alt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작성날짜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25630226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2B7CE7CB-40C9-4474-B332-4B7351A16D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9273299"/>
              </p:ext>
            </p:extLst>
          </p:nvPr>
        </p:nvGraphicFramePr>
        <p:xfrm>
          <a:off x="709705" y="5043053"/>
          <a:ext cx="10772592" cy="74516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840073">
                  <a:extLst>
                    <a:ext uri="{9D8B030D-6E8A-4147-A177-3AD203B41FA5}">
                      <a16:colId xmlns:a16="http://schemas.microsoft.com/office/drawing/2014/main" val="3682813906"/>
                    </a:ext>
                  </a:extLst>
                </a:gridCol>
                <a:gridCol w="2877223">
                  <a:extLst>
                    <a:ext uri="{9D8B030D-6E8A-4147-A177-3AD203B41FA5}">
                      <a16:colId xmlns:a16="http://schemas.microsoft.com/office/drawing/2014/main" val="1205878957"/>
                    </a:ext>
                  </a:extLst>
                </a:gridCol>
                <a:gridCol w="1733130">
                  <a:extLst>
                    <a:ext uri="{9D8B030D-6E8A-4147-A177-3AD203B41FA5}">
                      <a16:colId xmlns:a16="http://schemas.microsoft.com/office/drawing/2014/main" val="4002210119"/>
                    </a:ext>
                  </a:extLst>
                </a:gridCol>
                <a:gridCol w="2322166">
                  <a:extLst>
                    <a:ext uri="{9D8B030D-6E8A-4147-A177-3AD203B41FA5}">
                      <a16:colId xmlns:a16="http://schemas.microsoft.com/office/drawing/2014/main" val="3297163268"/>
                    </a:ext>
                  </a:extLst>
                </a:gridCol>
              </a:tblGrid>
              <a:tr h="3725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Foreign Key Name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Referenced Table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Column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Referenced Column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60715759"/>
                  </a:ext>
                </a:extLst>
              </a:tr>
              <a:tr h="37258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 err="1">
                          <a:effectLst/>
                        </a:rPr>
                        <a:t>usernmae_fk_qanda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 `project1_copy`.`member`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indent="0" algn="ctr" fontAlgn="ctr"/>
                      <a:r>
                        <a:rPr lang="en-US" altLang="ko-KR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username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indent="0" algn="ctr" fontAlgn="ctr"/>
                      <a:r>
                        <a:rPr lang="en-US" altLang="ko-KR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username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208509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71226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0" name="제목 3"/>
          <p:cNvSpPr>
            <a:spLocks noGrp="1"/>
          </p:cNvSpPr>
          <p:nvPr/>
        </p:nvSpPr>
        <p:spPr>
          <a:xfrm>
            <a:off x="838199" y="317624"/>
            <a:ext cx="10515600" cy="1325563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marL="0" marR="0" lvl="0" indent="0" rtl="0">
              <a:lnSpc>
                <a:spcPct val="118002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4400"/>
              <a:t>Table (qna_re: </a:t>
            </a:r>
            <a:r>
              <a:rPr lang="ko-KR" altLang="en-US" sz="4400"/>
              <a:t>질문에 대한 답글</a:t>
            </a:r>
            <a:r>
              <a:rPr lang="en-US" altLang="ko-KR" sz="4400"/>
              <a:t>)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C16B41AB-C9DE-4A24-9CD7-D6B4823B72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7541210"/>
              </p:ext>
            </p:extLst>
          </p:nvPr>
        </p:nvGraphicFramePr>
        <p:xfrm>
          <a:off x="711201" y="1879382"/>
          <a:ext cx="10783599" cy="2544535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46924">
                  <a:extLst>
                    <a:ext uri="{9D8B030D-6E8A-4147-A177-3AD203B41FA5}">
                      <a16:colId xmlns:a16="http://schemas.microsoft.com/office/drawing/2014/main" val="1185641856"/>
                    </a:ext>
                  </a:extLst>
                </a:gridCol>
                <a:gridCol w="1649180">
                  <a:extLst>
                    <a:ext uri="{9D8B030D-6E8A-4147-A177-3AD203B41FA5}">
                      <a16:colId xmlns:a16="http://schemas.microsoft.com/office/drawing/2014/main" val="567612738"/>
                    </a:ext>
                  </a:extLst>
                </a:gridCol>
                <a:gridCol w="1562131">
                  <a:extLst>
                    <a:ext uri="{9D8B030D-6E8A-4147-A177-3AD203B41FA5}">
                      <a16:colId xmlns:a16="http://schemas.microsoft.com/office/drawing/2014/main" val="1858460438"/>
                    </a:ext>
                  </a:extLst>
                </a:gridCol>
                <a:gridCol w="924527">
                  <a:extLst>
                    <a:ext uri="{9D8B030D-6E8A-4147-A177-3AD203B41FA5}">
                      <a16:colId xmlns:a16="http://schemas.microsoft.com/office/drawing/2014/main" val="327981783"/>
                    </a:ext>
                  </a:extLst>
                </a:gridCol>
                <a:gridCol w="2561045">
                  <a:extLst>
                    <a:ext uri="{9D8B030D-6E8A-4147-A177-3AD203B41FA5}">
                      <a16:colId xmlns:a16="http://schemas.microsoft.com/office/drawing/2014/main" val="1671121532"/>
                    </a:ext>
                  </a:extLst>
                </a:gridCol>
                <a:gridCol w="2539792">
                  <a:extLst>
                    <a:ext uri="{9D8B030D-6E8A-4147-A177-3AD203B41FA5}">
                      <a16:colId xmlns:a16="http://schemas.microsoft.com/office/drawing/2014/main" val="2138751256"/>
                    </a:ext>
                  </a:extLst>
                </a:gridCol>
              </a:tblGrid>
              <a:tr h="36350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테이블 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container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테이블 설명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컨테이너 정보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16006683"/>
                  </a:ext>
                </a:extLst>
              </a:tr>
              <a:tr h="36350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컬럼명</a:t>
                      </a:r>
                      <a:endParaRPr lang="ko-KR" alt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타입</a:t>
                      </a:r>
                      <a:endParaRPr lang="ko-KR" alt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Not Null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Key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Default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설명</a:t>
                      </a:r>
                      <a:endParaRPr lang="ko-KR" alt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marL="9525" marR="9525" marT="9525" marB="0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5373206"/>
                  </a:ext>
                </a:extLst>
              </a:tr>
              <a:tr h="363505">
                <a:tc>
                  <a:txBody>
                    <a:bodyPr/>
                    <a:lstStyle/>
                    <a:p>
                      <a:pPr marL="182563" indent="0" algn="ctr" fontAlgn="ctr"/>
                      <a:r>
                        <a:rPr lang="en-US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qnare_id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BIGINT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O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PK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""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indent="0" algn="ctr" fontAlgn="ctr"/>
                      <a:r>
                        <a:rPr lang="en-US" altLang="ko-KR" sz="1400" dirty="0" err="1"/>
                        <a:t>qna_re</a:t>
                      </a:r>
                      <a:r>
                        <a:rPr lang="en-US" altLang="ko-KR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table </a:t>
                      </a:r>
                      <a:r>
                        <a:rPr lang="ko-KR" alt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인덱스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20742687"/>
                  </a:ext>
                </a:extLst>
              </a:tr>
              <a:tr h="363505">
                <a:tc>
                  <a:txBody>
                    <a:bodyPr/>
                    <a:lstStyle/>
                    <a:p>
                      <a:pPr marL="182563" indent="0" algn="ctr" fontAlgn="ctr"/>
                      <a:r>
                        <a:rPr lang="en-US" altLang="ko-KR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qna_id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BIGINT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u="none" strike="noStrike" dirty="0">
                          <a:effectLst/>
                        </a:rPr>
                        <a:t>O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FK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u="none" strike="noStrike" dirty="0">
                          <a:effectLst/>
                        </a:rPr>
                        <a:t>""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indent="0" algn="ctr" fontAlgn="ctr"/>
                      <a:r>
                        <a:rPr lang="ko-KR" alt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질문게시판 번호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45946071"/>
                  </a:ext>
                </a:extLst>
              </a:tr>
              <a:tr h="363505">
                <a:tc>
                  <a:txBody>
                    <a:bodyPr/>
                    <a:lstStyle/>
                    <a:p>
                      <a:pPr marL="182563" indent="0" algn="ctr" fontAlgn="ctr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username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VARCHAR(255)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u="none" strike="noStrike" dirty="0">
                          <a:effectLst/>
                        </a:rPr>
                        <a:t>O</a:t>
                      </a:r>
                      <a:r>
                        <a:rPr lang="ko-KR" altLang="en-US" sz="1400" u="none" strike="noStrike" dirty="0">
                          <a:effectLst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FK</a:t>
                      </a:r>
                      <a:r>
                        <a:rPr lang="ko-KR" altLang="en-US" sz="1400" u="none" strike="noStrike" dirty="0">
                          <a:effectLst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""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indent="0" algn="ctr" fontAlgn="ctr"/>
                      <a:r>
                        <a:rPr lang="ko-KR" alt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작성자명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98647999"/>
                  </a:ext>
                </a:extLst>
              </a:tr>
              <a:tr h="363505">
                <a:tc>
                  <a:txBody>
                    <a:bodyPr/>
                    <a:lstStyle/>
                    <a:p>
                      <a:pPr marL="182563" indent="0" algn="ctr" fontAlgn="ctr"/>
                      <a:r>
                        <a:rPr lang="en-US" altLang="ko-KR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c</a:t>
                      </a:r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ontent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VARCHAR(255)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u="none" strike="noStrike" dirty="0">
                          <a:effectLst/>
                        </a:rPr>
                        <a:t>O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""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indent="0" algn="ctr" fontAlgn="ctr"/>
                      <a:r>
                        <a:rPr lang="ko-KR" alt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질문에 대한 </a:t>
                      </a:r>
                      <a:r>
                        <a:rPr lang="ko-KR" altLang="en-US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답글내용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40396122"/>
                  </a:ext>
                </a:extLst>
              </a:tr>
              <a:tr h="363505">
                <a:tc>
                  <a:txBody>
                    <a:bodyPr/>
                    <a:lstStyle/>
                    <a:p>
                      <a:pPr marL="182563" indent="0" algn="ctr" fontAlgn="ctr"/>
                      <a:r>
                        <a:rPr lang="en-US" altLang="ko-KR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c</a:t>
                      </a:r>
                      <a:r>
                        <a:rPr lang="en-US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reate_date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DATETIME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CURRENT_TIMESTAMP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indent="0" algn="ctr" fontAlgn="ctr"/>
                      <a:r>
                        <a:rPr lang="ko-KR" alt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작성날짜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25630226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87611061-67C0-4BB8-A723-38F85511DE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9318327"/>
              </p:ext>
            </p:extLst>
          </p:nvPr>
        </p:nvGraphicFramePr>
        <p:xfrm>
          <a:off x="697120" y="4854076"/>
          <a:ext cx="10797679" cy="1094142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849016">
                  <a:extLst>
                    <a:ext uri="{9D8B030D-6E8A-4147-A177-3AD203B41FA5}">
                      <a16:colId xmlns:a16="http://schemas.microsoft.com/office/drawing/2014/main" val="3682813906"/>
                    </a:ext>
                  </a:extLst>
                </a:gridCol>
                <a:gridCol w="2883923">
                  <a:extLst>
                    <a:ext uri="{9D8B030D-6E8A-4147-A177-3AD203B41FA5}">
                      <a16:colId xmlns:a16="http://schemas.microsoft.com/office/drawing/2014/main" val="1205878957"/>
                    </a:ext>
                  </a:extLst>
                </a:gridCol>
                <a:gridCol w="1737166">
                  <a:extLst>
                    <a:ext uri="{9D8B030D-6E8A-4147-A177-3AD203B41FA5}">
                      <a16:colId xmlns:a16="http://schemas.microsoft.com/office/drawing/2014/main" val="4002210119"/>
                    </a:ext>
                  </a:extLst>
                </a:gridCol>
                <a:gridCol w="2327574">
                  <a:extLst>
                    <a:ext uri="{9D8B030D-6E8A-4147-A177-3AD203B41FA5}">
                      <a16:colId xmlns:a16="http://schemas.microsoft.com/office/drawing/2014/main" val="3297163268"/>
                    </a:ext>
                  </a:extLst>
                </a:gridCol>
              </a:tblGrid>
              <a:tr h="3647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Foreign Key Name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Referenced Table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Column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Referenced Column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60715759"/>
                  </a:ext>
                </a:extLst>
              </a:tr>
              <a:tr h="36471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ho_code_fk_1121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 `project1_copy`.`member`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indent="0" algn="ctr" fontAlgn="ctr"/>
                      <a:r>
                        <a:rPr lang="en-US" altLang="ko-KR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username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indent="0" algn="ctr" fontAlgn="ctr"/>
                      <a:r>
                        <a:rPr lang="en-US" altLang="ko-KR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username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20850946"/>
                  </a:ext>
                </a:extLst>
              </a:tr>
              <a:tr h="36471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fk_2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`project1_copy`.qna`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indent="0" algn="ctr" fontAlgn="ctr"/>
                      <a:r>
                        <a:rPr lang="en-US" altLang="ko-KR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qna_id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indent="0" algn="ctr" fontAlgn="ctr"/>
                      <a:r>
                        <a:rPr lang="en-US" altLang="ko-KR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qna_id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300342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11007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0" name="제목 3"/>
          <p:cNvSpPr>
            <a:spLocks noGrp="1"/>
          </p:cNvSpPr>
          <p:nvPr/>
        </p:nvSpPr>
        <p:spPr>
          <a:xfrm>
            <a:off x="838199" y="317624"/>
            <a:ext cx="10515600" cy="1325563"/>
          </a:xfrm>
          <a:prstGeom prst="rect">
            <a:avLst/>
          </a:prstGeom>
        </p:spPr>
        <p:txBody>
          <a:bodyPr vert="horz" lIns="91440" tIns="45720" rIns="91440" bIns="45720" anchor="ctr">
            <a:normAutofit fontScale="92500"/>
          </a:bodyPr>
          <a:lstStyle/>
          <a:p>
            <a:pPr marL="0" marR="0" lvl="0" indent="0" rtl="0">
              <a:lnSpc>
                <a:spcPct val="118002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4400" dirty="0"/>
              <a:t>Table (favorites: </a:t>
            </a:r>
            <a:r>
              <a:rPr lang="ko-KR" altLang="en-US" sz="4400" dirty="0"/>
              <a:t>마이페이지</a:t>
            </a:r>
            <a:r>
              <a:rPr lang="en-US" altLang="ko-KR" sz="4400" dirty="0"/>
              <a:t>-</a:t>
            </a:r>
            <a:r>
              <a:rPr lang="ko-KR" altLang="en-US" sz="4400" dirty="0" err="1"/>
              <a:t>병원찜하기</a:t>
            </a:r>
            <a:r>
              <a:rPr lang="ko-KR" altLang="en-US" sz="4400" dirty="0"/>
              <a:t> 목록</a:t>
            </a:r>
            <a:r>
              <a:rPr lang="en-US" altLang="ko-KR" sz="4400" dirty="0"/>
              <a:t>)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B8463426-87AF-4E6E-A6BB-C22E7951E2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7799313"/>
              </p:ext>
            </p:extLst>
          </p:nvPr>
        </p:nvGraphicFramePr>
        <p:xfrm>
          <a:off x="661035" y="2258332"/>
          <a:ext cx="10869929" cy="1934935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815743">
                  <a:extLst>
                    <a:ext uri="{9D8B030D-6E8A-4147-A177-3AD203B41FA5}">
                      <a16:colId xmlns:a16="http://schemas.microsoft.com/office/drawing/2014/main" val="1185641856"/>
                    </a:ext>
                  </a:extLst>
                </a:gridCol>
                <a:gridCol w="2128757">
                  <a:extLst>
                    <a:ext uri="{9D8B030D-6E8A-4147-A177-3AD203B41FA5}">
                      <a16:colId xmlns:a16="http://schemas.microsoft.com/office/drawing/2014/main" val="567612738"/>
                    </a:ext>
                  </a:extLst>
                </a:gridCol>
                <a:gridCol w="1561707">
                  <a:extLst>
                    <a:ext uri="{9D8B030D-6E8A-4147-A177-3AD203B41FA5}">
                      <a16:colId xmlns:a16="http://schemas.microsoft.com/office/drawing/2014/main" val="1858460438"/>
                    </a:ext>
                  </a:extLst>
                </a:gridCol>
                <a:gridCol w="985363">
                  <a:extLst>
                    <a:ext uri="{9D8B030D-6E8A-4147-A177-3AD203B41FA5}">
                      <a16:colId xmlns:a16="http://schemas.microsoft.com/office/drawing/2014/main" val="327981783"/>
                    </a:ext>
                  </a:extLst>
                </a:gridCol>
                <a:gridCol w="1589595">
                  <a:extLst>
                    <a:ext uri="{9D8B030D-6E8A-4147-A177-3AD203B41FA5}">
                      <a16:colId xmlns:a16="http://schemas.microsoft.com/office/drawing/2014/main" val="1671121532"/>
                    </a:ext>
                  </a:extLst>
                </a:gridCol>
                <a:gridCol w="2788764">
                  <a:extLst>
                    <a:ext uri="{9D8B030D-6E8A-4147-A177-3AD203B41FA5}">
                      <a16:colId xmlns:a16="http://schemas.microsoft.com/office/drawing/2014/main" val="2138751256"/>
                    </a:ext>
                  </a:extLst>
                </a:gridCol>
              </a:tblGrid>
              <a:tr h="38698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테이블 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container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테이블 설명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컨테이너 정보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16006683"/>
                  </a:ext>
                </a:extLst>
              </a:tr>
              <a:tr h="38698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컬럼명</a:t>
                      </a:r>
                      <a:endParaRPr lang="ko-KR" alt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타입</a:t>
                      </a:r>
                      <a:endParaRPr lang="ko-KR" alt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Not Null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Key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Default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설명</a:t>
                      </a:r>
                      <a:endParaRPr lang="ko-KR" alt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marL="9525" marR="9525" marT="9525" marB="0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5373206"/>
                  </a:ext>
                </a:extLst>
              </a:tr>
              <a:tr h="386987">
                <a:tc>
                  <a:txBody>
                    <a:bodyPr/>
                    <a:lstStyle/>
                    <a:p>
                      <a:pPr marL="182563" indent="0" algn="ctr" fontAlgn="ctr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id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BIGINT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O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PK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""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indent="0" algn="ctr" fontAlgn="ctr"/>
                      <a:r>
                        <a:rPr lang="en-US" altLang="ko-KR" sz="1400" dirty="0"/>
                        <a:t>Favorites </a:t>
                      </a:r>
                      <a:r>
                        <a:rPr lang="en-US" altLang="ko-KR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table </a:t>
                      </a:r>
                      <a:r>
                        <a:rPr lang="ko-KR" alt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인덱스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20742687"/>
                  </a:ext>
                </a:extLst>
              </a:tr>
              <a:tr h="386987">
                <a:tc>
                  <a:txBody>
                    <a:bodyPr/>
                    <a:lstStyle/>
                    <a:p>
                      <a:pPr marL="182563" indent="0" algn="ctr" fontAlgn="ctr"/>
                      <a:r>
                        <a:rPr lang="en-US" altLang="ko-KR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username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VARCHAR(255)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u="none" strike="noStrike" dirty="0">
                          <a:effectLst/>
                        </a:rPr>
                        <a:t>O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FK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u="none" strike="noStrike" dirty="0">
                          <a:effectLst/>
                        </a:rPr>
                        <a:t>""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indent="0" algn="ctr" fontAlgn="ctr"/>
                      <a:r>
                        <a:rPr lang="ko-KR" alt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사용자명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45946071"/>
                  </a:ext>
                </a:extLst>
              </a:tr>
              <a:tr h="386987">
                <a:tc>
                  <a:txBody>
                    <a:bodyPr/>
                    <a:lstStyle/>
                    <a:p>
                      <a:pPr marL="182563" indent="0" algn="ctr" fontAlgn="ctr"/>
                      <a:r>
                        <a:rPr lang="en-US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hospital_code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VARCHAR(255)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u="none" strike="noStrike" dirty="0">
                          <a:effectLst/>
                        </a:rPr>
                        <a:t>O</a:t>
                      </a:r>
                      <a:r>
                        <a:rPr lang="ko-KR" altLang="en-US" sz="1400" u="none" strike="noStrike" dirty="0">
                          <a:effectLst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FK</a:t>
                      </a:r>
                      <a:r>
                        <a:rPr lang="ko-KR" altLang="en-US" sz="1400" u="none" strike="noStrike" dirty="0">
                          <a:effectLst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""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indent="0" algn="ctr" fontAlgn="ctr"/>
                      <a:r>
                        <a:rPr lang="ko-KR" alt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병원 암호화코드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98647999"/>
                  </a:ext>
                </a:extLst>
              </a:tr>
            </a:tbl>
          </a:graphicData>
        </a:graphic>
      </p:graphicFrame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5DF71F1F-3DD6-4D1F-B0D0-85D005FE23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1127336"/>
              </p:ext>
            </p:extLst>
          </p:nvPr>
        </p:nvGraphicFramePr>
        <p:xfrm>
          <a:off x="661034" y="4673600"/>
          <a:ext cx="10869928" cy="1208136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340694">
                  <a:extLst>
                    <a:ext uri="{9D8B030D-6E8A-4147-A177-3AD203B41FA5}">
                      <a16:colId xmlns:a16="http://schemas.microsoft.com/office/drawing/2014/main" val="3682813906"/>
                    </a:ext>
                  </a:extLst>
                </a:gridCol>
                <a:gridCol w="3165987">
                  <a:extLst>
                    <a:ext uri="{9D8B030D-6E8A-4147-A177-3AD203B41FA5}">
                      <a16:colId xmlns:a16="http://schemas.microsoft.com/office/drawing/2014/main" val="1205878957"/>
                    </a:ext>
                  </a:extLst>
                </a:gridCol>
                <a:gridCol w="2020099">
                  <a:extLst>
                    <a:ext uri="{9D8B030D-6E8A-4147-A177-3AD203B41FA5}">
                      <a16:colId xmlns:a16="http://schemas.microsoft.com/office/drawing/2014/main" val="4002210119"/>
                    </a:ext>
                  </a:extLst>
                </a:gridCol>
                <a:gridCol w="2343148">
                  <a:extLst>
                    <a:ext uri="{9D8B030D-6E8A-4147-A177-3AD203B41FA5}">
                      <a16:colId xmlns:a16="http://schemas.microsoft.com/office/drawing/2014/main" val="3297163268"/>
                    </a:ext>
                  </a:extLst>
                </a:gridCol>
              </a:tblGrid>
              <a:tr h="4027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Foreign Key Name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Referenced Table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Column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Referenced Column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60715759"/>
                  </a:ext>
                </a:extLst>
              </a:tr>
              <a:tr h="40271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 err="1">
                          <a:effectLst/>
                        </a:rPr>
                        <a:t>favorites_fk_member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 `project1_copy`.`member`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indent="0" algn="ctr" fontAlgn="ctr"/>
                      <a:r>
                        <a:rPr lang="en-US" altLang="ko-KR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username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indent="0" algn="ctr" fontAlgn="ctr"/>
                      <a:r>
                        <a:rPr lang="en-US" altLang="ko-KR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username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20850946"/>
                  </a:ext>
                </a:extLst>
              </a:tr>
              <a:tr h="40271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favorites_fk_ho_code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`project1_copy`.`ho_code`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indent="0" algn="ctr" fontAlgn="ctr"/>
                      <a:r>
                        <a:rPr lang="en-US" altLang="ko-KR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hospital_code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indent="0" algn="ctr" fontAlgn="ctr"/>
                      <a:r>
                        <a:rPr lang="en-US" altLang="ko-KR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hospital_code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300342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71634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D5F527BA-FB43-4699-AA7B-FEB39F5E89C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9" r="2398"/>
          <a:stretch/>
        </p:blipFill>
        <p:spPr>
          <a:xfrm>
            <a:off x="2056961" y="1648574"/>
            <a:ext cx="8210031" cy="5190021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9803EC7A-226E-4387-90F9-01361F5D35F5}"/>
              </a:ext>
            </a:extLst>
          </p:cNvPr>
          <p:cNvSpPr/>
          <p:nvPr/>
        </p:nvSpPr>
        <p:spPr>
          <a:xfrm>
            <a:off x="970156" y="716319"/>
            <a:ext cx="10383643" cy="826155"/>
          </a:xfrm>
          <a:prstGeom prst="rect">
            <a:avLst/>
          </a:prstGeom>
          <a:solidFill>
            <a:srgbClr val="EDF2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AB8421D6-215E-449F-8AC9-4B6682365605}"/>
              </a:ext>
            </a:extLst>
          </p:cNvPr>
          <p:cNvSpPr/>
          <p:nvPr/>
        </p:nvSpPr>
        <p:spPr>
          <a:xfrm>
            <a:off x="636208" y="499106"/>
            <a:ext cx="667897" cy="69264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25" name="TextBox 21">
            <a:extLst>
              <a:ext uri="{FF2B5EF4-FFF2-40B4-BE49-F238E27FC236}">
                <a16:creationId xmlns:a16="http://schemas.microsoft.com/office/drawing/2014/main" id="{2F20BDBB-D73C-45E2-8B58-23785C4CB408}"/>
              </a:ext>
            </a:extLst>
          </p:cNvPr>
          <p:cNvSpPr txBox="1"/>
          <p:nvPr/>
        </p:nvSpPr>
        <p:spPr>
          <a:xfrm>
            <a:off x="746760" y="610219"/>
            <a:ext cx="38594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2000" b="1" dirty="0">
                <a:solidFill>
                  <a:schemeClr val="bg1"/>
                </a:solidFill>
              </a:rPr>
              <a:t>2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26" name="TextBox 32">
            <a:extLst>
              <a:ext uri="{FF2B5EF4-FFF2-40B4-BE49-F238E27FC236}">
                <a16:creationId xmlns:a16="http://schemas.microsoft.com/office/drawing/2014/main" id="{51BA698D-063B-4612-9486-E7E07F2DE774}"/>
              </a:ext>
            </a:extLst>
          </p:cNvPr>
          <p:cNvSpPr txBox="1"/>
          <p:nvPr/>
        </p:nvSpPr>
        <p:spPr>
          <a:xfrm>
            <a:off x="1485652" y="931846"/>
            <a:ext cx="664234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lang="en-US" altLang="ko-KR" sz="2000" b="1" dirty="0"/>
              <a:t>“</a:t>
            </a:r>
            <a:r>
              <a:rPr lang="ko-KR" altLang="en-US" sz="2000" b="1" dirty="0"/>
              <a:t> 내 맘에</a:t>
            </a:r>
            <a:r>
              <a:rPr lang="en-US" altLang="ko-KR" sz="2000" b="1" dirty="0"/>
              <a:t> </a:t>
            </a:r>
            <a:r>
              <a:rPr lang="ko-KR" altLang="en-US" sz="2000" b="1" dirty="0"/>
              <a:t>쏙 </a:t>
            </a:r>
            <a:r>
              <a:rPr lang="ko-KR" altLang="en-US" sz="2000" b="1" dirty="0" err="1"/>
              <a:t>병원찾기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” : </a:t>
            </a:r>
            <a:r>
              <a:rPr lang="ko-KR" altLang="en-US" sz="2000" b="1" dirty="0"/>
              <a:t>요양병원 정보 검색 기능</a:t>
            </a:r>
            <a:endParaRPr lang="en-US" altLang="ko-KR" sz="2000" b="1" dirty="0"/>
          </a:p>
        </p:txBody>
      </p:sp>
    </p:spTree>
    <p:extLst>
      <p:ext uri="{BB962C8B-B14F-4D97-AF65-F5344CB8AC3E}">
        <p14:creationId xmlns:p14="http://schemas.microsoft.com/office/powerpoint/2010/main" val="2095412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72E6BC80-BFD9-43D4-92A9-7484D9F77908}"/>
              </a:ext>
            </a:extLst>
          </p:cNvPr>
          <p:cNvGrpSpPr/>
          <p:nvPr/>
        </p:nvGrpSpPr>
        <p:grpSpPr>
          <a:xfrm>
            <a:off x="2329420" y="1653306"/>
            <a:ext cx="7665114" cy="5101798"/>
            <a:chOff x="121544" y="953690"/>
            <a:chExt cx="8748136" cy="5405947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6575E48F-E218-42B8-836F-88789FA47C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1544" y="953690"/>
              <a:ext cx="8748136" cy="5405947"/>
            </a:xfrm>
            <a:prstGeom prst="rect">
              <a:avLst/>
            </a:prstGeom>
          </p:spPr>
        </p:pic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409E6EF0-34B0-460E-B2F4-3071A12539F4}"/>
                </a:ext>
              </a:extLst>
            </p:cNvPr>
            <p:cNvSpPr/>
            <p:nvPr/>
          </p:nvSpPr>
          <p:spPr>
            <a:xfrm>
              <a:off x="266700" y="1990725"/>
              <a:ext cx="1781175" cy="600075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rgbClr val="FF0000"/>
                  </a:solidFill>
                </a:ln>
                <a:noFill/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FCD6D71-99FC-461A-B663-DD6AD4E254EA}"/>
              </a:ext>
            </a:extLst>
          </p:cNvPr>
          <p:cNvSpPr/>
          <p:nvPr/>
        </p:nvSpPr>
        <p:spPr>
          <a:xfrm>
            <a:off x="970156" y="716319"/>
            <a:ext cx="10383643" cy="826155"/>
          </a:xfrm>
          <a:prstGeom prst="rect">
            <a:avLst/>
          </a:prstGeom>
          <a:solidFill>
            <a:srgbClr val="EDF2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318240AB-E196-48A3-8455-77E51C9BCFFA}"/>
              </a:ext>
            </a:extLst>
          </p:cNvPr>
          <p:cNvSpPr/>
          <p:nvPr/>
        </p:nvSpPr>
        <p:spPr>
          <a:xfrm>
            <a:off x="636208" y="499106"/>
            <a:ext cx="667897" cy="69264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26" name="TextBox 21">
            <a:extLst>
              <a:ext uri="{FF2B5EF4-FFF2-40B4-BE49-F238E27FC236}">
                <a16:creationId xmlns:a16="http://schemas.microsoft.com/office/drawing/2014/main" id="{CCC55F3B-12E3-433A-B393-7DEC9747EB5A}"/>
              </a:ext>
            </a:extLst>
          </p:cNvPr>
          <p:cNvSpPr txBox="1"/>
          <p:nvPr/>
        </p:nvSpPr>
        <p:spPr>
          <a:xfrm>
            <a:off x="746760" y="610219"/>
            <a:ext cx="38594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2000" b="1" dirty="0">
                <a:solidFill>
                  <a:schemeClr val="bg1"/>
                </a:solidFill>
              </a:rPr>
              <a:t>3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27" name="TextBox 32">
            <a:extLst>
              <a:ext uri="{FF2B5EF4-FFF2-40B4-BE49-F238E27FC236}">
                <a16:creationId xmlns:a16="http://schemas.microsoft.com/office/drawing/2014/main" id="{A2663EA2-9378-4C0F-9D15-F7C0A2C1FF50}"/>
              </a:ext>
            </a:extLst>
          </p:cNvPr>
          <p:cNvSpPr txBox="1"/>
          <p:nvPr/>
        </p:nvSpPr>
        <p:spPr>
          <a:xfrm>
            <a:off x="1485652" y="931846"/>
            <a:ext cx="664234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lang="en-US" altLang="ko-KR" sz="2000" b="1" dirty="0"/>
              <a:t>“ </a:t>
            </a:r>
            <a:r>
              <a:rPr lang="ko-KR" altLang="en-US" sz="2000" b="1" dirty="0"/>
              <a:t> </a:t>
            </a:r>
            <a:r>
              <a:rPr lang="ko-KR" altLang="en-US" sz="2000" b="1" dirty="0" err="1"/>
              <a:t>건강백과사전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” : </a:t>
            </a:r>
            <a:r>
              <a:rPr lang="ko-KR" altLang="en-US" sz="2000" b="1" dirty="0"/>
              <a:t>노인 건강 관련 정보 제공</a:t>
            </a:r>
            <a:endParaRPr lang="en-US" altLang="ko-KR" sz="2000" b="1" dirty="0"/>
          </a:p>
        </p:txBody>
      </p:sp>
    </p:spTree>
    <p:extLst>
      <p:ext uri="{BB962C8B-B14F-4D97-AF65-F5344CB8AC3E}">
        <p14:creationId xmlns:p14="http://schemas.microsoft.com/office/powerpoint/2010/main" val="1204410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04672E60-CE22-4746-88A0-9A38D534BA46}"/>
              </a:ext>
            </a:extLst>
          </p:cNvPr>
          <p:cNvGrpSpPr/>
          <p:nvPr/>
        </p:nvGrpSpPr>
        <p:grpSpPr>
          <a:xfrm>
            <a:off x="2208380" y="1542474"/>
            <a:ext cx="7775240" cy="5132943"/>
            <a:chOff x="123121" y="802102"/>
            <a:chExt cx="8748136" cy="5634796"/>
          </a:xfrm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7FF13645-3B41-4AD1-AAFF-E80105467B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121" y="802102"/>
              <a:ext cx="8748136" cy="5556992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834E8EC3-A799-44D0-991A-DCDA396A847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7825" y="3900322"/>
              <a:ext cx="7094018" cy="2536576"/>
            </a:xfrm>
            <a:prstGeom prst="rect">
              <a:avLst/>
            </a:prstGeom>
            <a:ln w="19050">
              <a:solidFill>
                <a:srgbClr val="FF0000"/>
              </a:solidFill>
            </a:ln>
          </p:spPr>
        </p:pic>
      </p:grp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434FB04-F6A2-456A-9D12-67D69FFF5498}"/>
              </a:ext>
            </a:extLst>
          </p:cNvPr>
          <p:cNvSpPr/>
          <p:nvPr/>
        </p:nvSpPr>
        <p:spPr>
          <a:xfrm>
            <a:off x="970156" y="716319"/>
            <a:ext cx="10383643" cy="826155"/>
          </a:xfrm>
          <a:prstGeom prst="rect">
            <a:avLst/>
          </a:prstGeom>
          <a:solidFill>
            <a:srgbClr val="EDF2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1D394E26-F65F-4F47-8E4D-F5D50A691008}"/>
              </a:ext>
            </a:extLst>
          </p:cNvPr>
          <p:cNvSpPr/>
          <p:nvPr/>
        </p:nvSpPr>
        <p:spPr>
          <a:xfrm>
            <a:off x="636208" y="499106"/>
            <a:ext cx="667897" cy="69264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27" name="TextBox 21">
            <a:extLst>
              <a:ext uri="{FF2B5EF4-FFF2-40B4-BE49-F238E27FC236}">
                <a16:creationId xmlns:a16="http://schemas.microsoft.com/office/drawing/2014/main" id="{DAAC59B7-907F-4C34-8159-7BD99E61ECD8}"/>
              </a:ext>
            </a:extLst>
          </p:cNvPr>
          <p:cNvSpPr txBox="1"/>
          <p:nvPr/>
        </p:nvSpPr>
        <p:spPr>
          <a:xfrm>
            <a:off x="746760" y="610219"/>
            <a:ext cx="38594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2000" b="1" dirty="0">
                <a:solidFill>
                  <a:schemeClr val="bg1"/>
                </a:solidFill>
              </a:rPr>
              <a:t>4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28" name="TextBox 32">
            <a:extLst>
              <a:ext uri="{FF2B5EF4-FFF2-40B4-BE49-F238E27FC236}">
                <a16:creationId xmlns:a16="http://schemas.microsoft.com/office/drawing/2014/main" id="{EC14D6F9-3EB2-4006-B7DD-CC576172FFD0}"/>
              </a:ext>
            </a:extLst>
          </p:cNvPr>
          <p:cNvSpPr txBox="1"/>
          <p:nvPr/>
        </p:nvSpPr>
        <p:spPr>
          <a:xfrm>
            <a:off x="1485652" y="931846"/>
            <a:ext cx="664234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lang="en-US" altLang="ko-KR" sz="2000" b="1" dirty="0"/>
              <a:t>“ </a:t>
            </a:r>
            <a:r>
              <a:rPr lang="ko-KR" altLang="en-US" sz="2000" b="1" dirty="0"/>
              <a:t>너도 아파</a:t>
            </a:r>
            <a:r>
              <a:rPr lang="en-US" altLang="ko-KR" sz="2000" b="1" dirty="0"/>
              <a:t>? </a:t>
            </a:r>
            <a:r>
              <a:rPr lang="ko-KR" altLang="en-US" sz="2000" b="1" dirty="0"/>
              <a:t>나도 아파</a:t>
            </a:r>
            <a:r>
              <a:rPr lang="en-US" altLang="ko-KR" sz="2000" b="1" dirty="0"/>
              <a:t>! ”  : </a:t>
            </a:r>
            <a:r>
              <a:rPr lang="ko-KR" altLang="en-US" sz="2000" b="1" dirty="0"/>
              <a:t>커뮤니티 게시판</a:t>
            </a:r>
            <a:endParaRPr lang="en-US" altLang="ko-KR" sz="2000" b="1" dirty="0"/>
          </a:p>
        </p:txBody>
      </p:sp>
    </p:spTree>
    <p:extLst>
      <p:ext uri="{BB962C8B-B14F-4D97-AF65-F5344CB8AC3E}">
        <p14:creationId xmlns:p14="http://schemas.microsoft.com/office/powerpoint/2010/main" val="1724346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080E80CA-6FC9-4349-9202-4E49D5C6F11A}"/>
              </a:ext>
            </a:extLst>
          </p:cNvPr>
          <p:cNvGrpSpPr/>
          <p:nvPr/>
        </p:nvGrpSpPr>
        <p:grpSpPr>
          <a:xfrm>
            <a:off x="2184994" y="1648574"/>
            <a:ext cx="7953965" cy="4941255"/>
            <a:chOff x="146325" y="788281"/>
            <a:chExt cx="8704137" cy="5473400"/>
          </a:xfrm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E54A4D0A-D368-431B-8E86-619D0A8EDFD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6325" y="876300"/>
              <a:ext cx="8704137" cy="5385381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A93712D4-714C-4140-818A-F685A069F6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197"/>
            <a:stretch/>
          </p:blipFill>
          <p:spPr>
            <a:xfrm>
              <a:off x="2590800" y="788281"/>
              <a:ext cx="5933062" cy="3834188"/>
            </a:xfrm>
            <a:prstGeom prst="rect">
              <a:avLst/>
            </a:prstGeom>
            <a:ln w="19050">
              <a:solidFill>
                <a:srgbClr val="FF0000"/>
              </a:solidFill>
            </a:ln>
          </p:spPr>
        </p:pic>
      </p:grp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47BBE76-F509-4ED2-85B7-BB461361620D}"/>
              </a:ext>
            </a:extLst>
          </p:cNvPr>
          <p:cNvSpPr/>
          <p:nvPr/>
        </p:nvSpPr>
        <p:spPr>
          <a:xfrm>
            <a:off x="970156" y="716319"/>
            <a:ext cx="10383643" cy="826155"/>
          </a:xfrm>
          <a:prstGeom prst="rect">
            <a:avLst/>
          </a:prstGeom>
          <a:solidFill>
            <a:srgbClr val="EDF2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27D8DD19-9B7A-4710-8251-3C771F6F14C3}"/>
              </a:ext>
            </a:extLst>
          </p:cNvPr>
          <p:cNvSpPr/>
          <p:nvPr/>
        </p:nvSpPr>
        <p:spPr>
          <a:xfrm>
            <a:off x="636208" y="499106"/>
            <a:ext cx="667897" cy="69264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27" name="TextBox 21">
            <a:extLst>
              <a:ext uri="{FF2B5EF4-FFF2-40B4-BE49-F238E27FC236}">
                <a16:creationId xmlns:a16="http://schemas.microsoft.com/office/drawing/2014/main" id="{D2666B24-7151-4606-960A-70C29AAAB69E}"/>
              </a:ext>
            </a:extLst>
          </p:cNvPr>
          <p:cNvSpPr txBox="1"/>
          <p:nvPr/>
        </p:nvSpPr>
        <p:spPr>
          <a:xfrm>
            <a:off x="746760" y="610219"/>
            <a:ext cx="38594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2000" b="1" dirty="0">
                <a:solidFill>
                  <a:schemeClr val="bg1"/>
                </a:solidFill>
              </a:rPr>
              <a:t>5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28" name="TextBox 32">
            <a:extLst>
              <a:ext uri="{FF2B5EF4-FFF2-40B4-BE49-F238E27FC236}">
                <a16:creationId xmlns:a16="http://schemas.microsoft.com/office/drawing/2014/main" id="{92908AF9-C98D-4F30-A124-960A4FB62C8A}"/>
              </a:ext>
            </a:extLst>
          </p:cNvPr>
          <p:cNvSpPr txBox="1"/>
          <p:nvPr/>
        </p:nvSpPr>
        <p:spPr>
          <a:xfrm>
            <a:off x="1485652" y="931846"/>
            <a:ext cx="664234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lang="en-US" altLang="ko-KR" sz="2000" b="1" dirty="0"/>
              <a:t>Q&amp;A </a:t>
            </a:r>
            <a:r>
              <a:rPr lang="ko-KR" altLang="en-US" sz="2000" b="1" dirty="0"/>
              <a:t>게시판</a:t>
            </a:r>
            <a:endParaRPr lang="en-US" altLang="ko-KR" sz="2000" b="1" dirty="0"/>
          </a:p>
        </p:txBody>
      </p:sp>
    </p:spTree>
    <p:extLst>
      <p:ext uri="{BB962C8B-B14F-4D97-AF65-F5344CB8AC3E}">
        <p14:creationId xmlns:p14="http://schemas.microsoft.com/office/powerpoint/2010/main" val="2090531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AF968426-5AE5-41D8-A268-B16C57EC1DD3}"/>
              </a:ext>
            </a:extLst>
          </p:cNvPr>
          <p:cNvGrpSpPr/>
          <p:nvPr/>
        </p:nvGrpSpPr>
        <p:grpSpPr>
          <a:xfrm>
            <a:off x="2261322" y="1662546"/>
            <a:ext cx="7669356" cy="5084735"/>
            <a:chOff x="200025" y="731346"/>
            <a:chExt cx="8658286" cy="5783754"/>
          </a:xfrm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1F8DCAF6-3839-41B3-B983-278E4E8030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076" b="1344"/>
            <a:stretch/>
          </p:blipFill>
          <p:spPr>
            <a:xfrm>
              <a:off x="261502" y="731346"/>
              <a:ext cx="1510148" cy="5688000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A4915BC0-19C0-4318-AA7B-D0D2A8AFF1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19809" y="1390650"/>
              <a:ext cx="7038502" cy="4333227"/>
            </a:xfrm>
            <a:prstGeom prst="rect">
              <a:avLst/>
            </a:prstGeom>
          </p:spPr>
        </p:pic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5DD4765E-7EF1-4B29-BDA4-5772F8759DEA}"/>
                </a:ext>
              </a:extLst>
            </p:cNvPr>
            <p:cNvSpPr/>
            <p:nvPr/>
          </p:nvSpPr>
          <p:spPr>
            <a:xfrm>
              <a:off x="200025" y="5429250"/>
              <a:ext cx="1629309" cy="108585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F439A903-AFC9-4C41-B2E9-E42A9FC31649}"/>
              </a:ext>
            </a:extLst>
          </p:cNvPr>
          <p:cNvSpPr/>
          <p:nvPr/>
        </p:nvSpPr>
        <p:spPr>
          <a:xfrm>
            <a:off x="970156" y="716319"/>
            <a:ext cx="10383643" cy="826155"/>
          </a:xfrm>
          <a:prstGeom prst="rect">
            <a:avLst/>
          </a:prstGeom>
          <a:solidFill>
            <a:srgbClr val="EDF2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FA86CED4-8D48-46DA-81F2-7F65408904B3}"/>
              </a:ext>
            </a:extLst>
          </p:cNvPr>
          <p:cNvSpPr/>
          <p:nvPr/>
        </p:nvSpPr>
        <p:spPr>
          <a:xfrm>
            <a:off x="636208" y="499106"/>
            <a:ext cx="667897" cy="69264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28" name="TextBox 21">
            <a:extLst>
              <a:ext uri="{FF2B5EF4-FFF2-40B4-BE49-F238E27FC236}">
                <a16:creationId xmlns:a16="http://schemas.microsoft.com/office/drawing/2014/main" id="{667F2B86-BAA3-4CDE-BD39-2812431D5CFA}"/>
              </a:ext>
            </a:extLst>
          </p:cNvPr>
          <p:cNvSpPr txBox="1"/>
          <p:nvPr/>
        </p:nvSpPr>
        <p:spPr>
          <a:xfrm>
            <a:off x="746760" y="610219"/>
            <a:ext cx="38594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2000" b="1" dirty="0">
                <a:solidFill>
                  <a:schemeClr val="bg1"/>
                </a:solidFill>
              </a:rPr>
              <a:t>6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29" name="TextBox 32">
            <a:extLst>
              <a:ext uri="{FF2B5EF4-FFF2-40B4-BE49-F238E27FC236}">
                <a16:creationId xmlns:a16="http://schemas.microsoft.com/office/drawing/2014/main" id="{B0431540-EA49-467B-992E-B961A8CB9B96}"/>
              </a:ext>
            </a:extLst>
          </p:cNvPr>
          <p:cNvSpPr txBox="1"/>
          <p:nvPr/>
        </p:nvSpPr>
        <p:spPr>
          <a:xfrm>
            <a:off x="1485652" y="931846"/>
            <a:ext cx="664234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lang="en-US" altLang="ko-KR" sz="2000" b="1" dirty="0" err="1"/>
              <a:t>MyPage</a:t>
            </a:r>
            <a:endParaRPr lang="en-US" altLang="ko-KR" sz="2000" b="1" dirty="0"/>
          </a:p>
        </p:txBody>
      </p:sp>
    </p:spTree>
    <p:extLst>
      <p:ext uri="{BB962C8B-B14F-4D97-AF65-F5344CB8AC3E}">
        <p14:creationId xmlns:p14="http://schemas.microsoft.com/office/powerpoint/2010/main" val="2017168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Deep Learning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2FC1"/>
      </a:accent1>
      <a:accent2>
        <a:srgbClr val="3975C0"/>
      </a:accent2>
      <a:accent3>
        <a:srgbClr val="ABC7D7"/>
      </a:accent3>
      <a:accent4>
        <a:srgbClr val="DFDFDF"/>
      </a:accent4>
      <a:accent5>
        <a:srgbClr val="DADFF2"/>
      </a:accent5>
      <a:accent6>
        <a:srgbClr val="D2A5EA"/>
      </a:accent6>
      <a:hlink>
        <a:srgbClr val="262626"/>
      </a:hlink>
      <a:folHlink>
        <a:srgbClr val="262626"/>
      </a:folHlink>
    </a:clrScheme>
    <a:fontScheme name="Pretendard Black_">
      <a:majorFont>
        <a:latin typeface="Pretendard Black"/>
        <a:ea typeface="Pretendard Black"/>
        <a:cs typeface=""/>
      </a:majorFont>
      <a:minorFont>
        <a:latin typeface="Pretendar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ppt/theme/theme2.xml><?xml version="1.0" encoding="utf-8"?>
<a:theme xmlns:a="http://schemas.openxmlformats.org/drawing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4A45FF"/>
      </a:hlink>
      <a:folHlink>
        <a:srgbClr val="BE27BB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922</TotalTime>
  <Words>3385</Words>
  <Application>Microsoft Office PowerPoint</Application>
  <PresentationFormat>와이드스크린</PresentationFormat>
  <Paragraphs>1051</Paragraphs>
  <Slides>43</Slides>
  <Notes>12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43</vt:i4>
      </vt:variant>
    </vt:vector>
  </HeadingPairs>
  <TitlesOfParts>
    <vt:vector size="50" baseType="lpstr">
      <vt:lpstr>Noto Sans KR</vt:lpstr>
      <vt:lpstr>Pretendard</vt:lpstr>
      <vt:lpstr>Pretendard Black</vt:lpstr>
      <vt:lpstr>맑은 고딕</vt:lpstr>
      <vt:lpstr>Arial</vt:lpstr>
      <vt:lpstr>Calibri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user</cp:lastModifiedBy>
  <cp:revision>167</cp:revision>
  <dcterms:created xsi:type="dcterms:W3CDTF">2022-12-09T01:31:23Z</dcterms:created>
  <dcterms:modified xsi:type="dcterms:W3CDTF">2024-08-27T02:23:19Z</dcterms:modified>
  <cp:version/>
</cp:coreProperties>
</file>